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7" r:id="rId3"/>
    <p:sldId id="269" r:id="rId4"/>
    <p:sldId id="295" r:id="rId5"/>
    <p:sldId id="282" r:id="rId6"/>
    <p:sldId id="281" r:id="rId7"/>
    <p:sldId id="302" r:id="rId8"/>
    <p:sldId id="303" r:id="rId9"/>
    <p:sldId id="285" r:id="rId10"/>
    <p:sldId id="311" r:id="rId11"/>
    <p:sldId id="286" r:id="rId12"/>
    <p:sldId id="287" r:id="rId13"/>
    <p:sldId id="296" r:id="rId14"/>
    <p:sldId id="288" r:id="rId15"/>
    <p:sldId id="292" r:id="rId16"/>
    <p:sldId id="293" r:id="rId17"/>
    <p:sldId id="297" r:id="rId18"/>
    <p:sldId id="298" r:id="rId19"/>
    <p:sldId id="289" r:id="rId20"/>
    <p:sldId id="299" r:id="rId21"/>
    <p:sldId id="300" r:id="rId22"/>
    <p:sldId id="304" r:id="rId23"/>
    <p:sldId id="267" r:id="rId24"/>
    <p:sldId id="305" r:id="rId25"/>
    <p:sldId id="294" r:id="rId26"/>
    <p:sldId id="322" r:id="rId27"/>
    <p:sldId id="323" r:id="rId28"/>
    <p:sldId id="324" r:id="rId29"/>
    <p:sldId id="325" r:id="rId30"/>
    <p:sldId id="326" r:id="rId31"/>
    <p:sldId id="327" r:id="rId32"/>
    <p:sldId id="306" r:id="rId33"/>
    <p:sldId id="307" r:id="rId34"/>
    <p:sldId id="308" r:id="rId35"/>
    <p:sldId id="309" r:id="rId36"/>
    <p:sldId id="310" r:id="rId37"/>
    <p:sldId id="312" r:id="rId38"/>
    <p:sldId id="313" r:id="rId39"/>
    <p:sldId id="314" r:id="rId40"/>
    <p:sldId id="315" r:id="rId41"/>
    <p:sldId id="316" r:id="rId42"/>
    <p:sldId id="319" r:id="rId43"/>
    <p:sldId id="321" r:id="rId44"/>
  </p:sldIdLst>
  <p:sldSz cx="9144000" cy="6858000" type="screen4x3"/>
  <p:notesSz cx="6881813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73" autoAdjust="0"/>
    <p:restoredTop sz="94660"/>
  </p:normalViewPr>
  <p:slideViewPr>
    <p:cSldViewPr>
      <p:cViewPr varScale="1">
        <p:scale>
          <a:sx n="83" d="100"/>
          <a:sy n="83" d="100"/>
        </p:scale>
        <p:origin x="-15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8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2B72F9-AF3B-4570-A318-51A3E41A1E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670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E8D219-E097-4118-9AF3-2A5DE915BC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510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57CCA0-AA62-4F77-85AF-F07E637FF0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67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B1A628-7FCB-457B-8F79-FFC28DD356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789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816FD2-915C-48EC-87E9-6E007E7C9A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436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1A716D-E3D2-47DC-BBEE-7023A6AD8B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640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03BE7C-FCE9-48D2-A8CB-BDB1850E26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824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E37CBB-8D8C-4A15-88B9-4DC444EB78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250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975167-146A-4DD9-B369-20F8B6BA18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912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73D3D-D847-4043-9110-97CB31F6C6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64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65489B-6553-42FD-A149-91A1F8A18E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519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05AD496-E8C9-4B09-9FFA-2045EE5AA1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emf"/><Relationship Id="rId4" Type="http://schemas.openxmlformats.org/officeDocument/2006/relationships/image" Target="../media/image8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8.w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4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7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6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8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0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9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0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9.w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oleObject" Target="../embeddings/oleObject13.bin"/><Relationship Id="rId7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20.w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j-zczJXSxnw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Chapter 7</a:t>
            </a:r>
            <a:br>
              <a:rPr lang="en-US" dirty="0" smtClean="0"/>
            </a:br>
            <a:r>
              <a:rPr lang="en-US" dirty="0" smtClean="0"/>
              <a:t>Agriculture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 Agriculture a Good Investment?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70% of the world’s population lives in rural areas</a:t>
            </a:r>
          </a:p>
          <a:p>
            <a:r>
              <a:rPr lang="en-US" dirty="0" smtClean="0"/>
              <a:t>…and most of the poor</a:t>
            </a:r>
          </a:p>
          <a:p>
            <a:r>
              <a:rPr lang="en-US" dirty="0" smtClean="0"/>
              <a:t>Agriculture’s shares of GDP and employment both plummet as per-capita incomes rise</a:t>
            </a:r>
          </a:p>
          <a:p>
            <a:r>
              <a:rPr lang="en-US" dirty="0" smtClean="0"/>
              <a:t>Why invest in a sector that’s becoming less important all the time?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2127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09538" y="304800"/>
            <a:ext cx="8915400" cy="1143000"/>
          </a:xfrm>
        </p:spPr>
        <p:txBody>
          <a:bodyPr/>
          <a:lstStyle/>
          <a:p>
            <a:pPr eaLnBrk="1" hangingPunct="1"/>
            <a:r>
              <a:rPr lang="en-US" sz="4000" smtClean="0">
                <a:cs typeface="Times New Roman" pitchFamily="18" charset="0"/>
              </a:rPr>
              <a:t>Countries Where Agriculture Does Not Grow Quickly Do Not Grow Quickly...</a:t>
            </a:r>
            <a:r>
              <a:rPr lang="en-US" smtClean="0"/>
              <a:t> </a:t>
            </a:r>
          </a:p>
        </p:txBody>
      </p:sp>
      <p:grpSp>
        <p:nvGrpSpPr>
          <p:cNvPr id="3075" name="Group 3"/>
          <p:cNvGrpSpPr>
            <a:grpSpLocks/>
          </p:cNvGrpSpPr>
          <p:nvPr/>
        </p:nvGrpSpPr>
        <p:grpSpPr bwMode="auto">
          <a:xfrm>
            <a:off x="1524000" y="1981200"/>
            <a:ext cx="5943600" cy="3527425"/>
            <a:chOff x="-3" y="-3"/>
            <a:chExt cx="2764" cy="2524"/>
          </a:xfrm>
        </p:grpSpPr>
        <p:grpSp>
          <p:nvGrpSpPr>
            <p:cNvPr id="3077" name="Group 4"/>
            <p:cNvGrpSpPr>
              <a:grpSpLocks/>
            </p:cNvGrpSpPr>
            <p:nvPr/>
          </p:nvGrpSpPr>
          <p:grpSpPr bwMode="auto">
            <a:xfrm>
              <a:off x="0" y="0"/>
              <a:ext cx="2758" cy="2518"/>
              <a:chOff x="0" y="0"/>
              <a:chExt cx="2758" cy="2518"/>
            </a:xfrm>
          </p:grpSpPr>
          <p:grpSp>
            <p:nvGrpSpPr>
              <p:cNvPr id="3079" name="Group 5"/>
              <p:cNvGrpSpPr>
                <a:grpSpLocks/>
              </p:cNvGrpSpPr>
              <p:nvPr/>
            </p:nvGrpSpPr>
            <p:grpSpPr bwMode="auto">
              <a:xfrm>
                <a:off x="0" y="0"/>
                <a:ext cx="1058" cy="1038"/>
                <a:chOff x="0" y="0"/>
                <a:chExt cx="1058" cy="1038"/>
              </a:xfrm>
            </p:grpSpPr>
            <p:sp>
              <p:nvSpPr>
                <p:cNvPr id="3131" name="Rectangle 6"/>
                <p:cNvSpPr>
                  <a:spLocks noChangeArrowheads="1"/>
                </p:cNvSpPr>
                <p:nvPr/>
              </p:nvSpPr>
              <p:spPr bwMode="auto">
                <a:xfrm>
                  <a:off x="43" y="0"/>
                  <a:ext cx="972" cy="10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en-US" sz="1200">
                      <a:latin typeface="Times New Roman" pitchFamily="18" charset="0"/>
                      <a:cs typeface="Times New Roman" pitchFamily="18" charset="0"/>
                    </a:rPr>
                    <a:t> </a:t>
                  </a:r>
                </a:p>
                <a:p>
                  <a:pPr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32" name="Rectangle 7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58" cy="1038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80" name="Group 8"/>
              <p:cNvGrpSpPr>
                <a:grpSpLocks/>
              </p:cNvGrpSpPr>
              <p:nvPr/>
            </p:nvGrpSpPr>
            <p:grpSpPr bwMode="auto">
              <a:xfrm>
                <a:off x="1058" y="0"/>
                <a:ext cx="1700" cy="442"/>
                <a:chOff x="1058" y="0"/>
                <a:chExt cx="1700" cy="442"/>
              </a:xfrm>
            </p:grpSpPr>
            <p:sp>
              <p:nvSpPr>
                <p:cNvPr id="3129" name="Rectangle 9"/>
                <p:cNvSpPr>
                  <a:spLocks noChangeArrowheads="1"/>
                </p:cNvSpPr>
                <p:nvPr/>
              </p:nvSpPr>
              <p:spPr bwMode="auto">
                <a:xfrm>
                  <a:off x="1101" y="0"/>
                  <a:ext cx="1614" cy="4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 b="1">
                      <a:latin typeface="Times New Roman" pitchFamily="18" charset="0"/>
                      <a:cs typeface="Times New Roman" pitchFamily="18" charset="0"/>
                    </a:rPr>
                    <a:t>Agricultural Growth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30" name="Rectangle 10"/>
                <p:cNvSpPr>
                  <a:spLocks noChangeArrowheads="1"/>
                </p:cNvSpPr>
                <p:nvPr/>
              </p:nvSpPr>
              <p:spPr bwMode="auto">
                <a:xfrm>
                  <a:off x="1058" y="0"/>
                  <a:ext cx="1700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81" name="Group 11"/>
              <p:cNvGrpSpPr>
                <a:grpSpLocks/>
              </p:cNvGrpSpPr>
              <p:nvPr/>
            </p:nvGrpSpPr>
            <p:grpSpPr bwMode="auto">
              <a:xfrm>
                <a:off x="1058" y="442"/>
                <a:ext cx="642" cy="596"/>
                <a:chOff x="1058" y="442"/>
                <a:chExt cx="642" cy="596"/>
              </a:xfrm>
            </p:grpSpPr>
            <p:sp>
              <p:nvSpPr>
                <p:cNvPr id="3127" name="Rectangle 12"/>
                <p:cNvSpPr>
                  <a:spLocks noChangeArrowheads="1"/>
                </p:cNvSpPr>
                <p:nvPr/>
              </p:nvSpPr>
              <p:spPr bwMode="auto">
                <a:xfrm>
                  <a:off x="1101" y="442"/>
                  <a:ext cx="556" cy="59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 b="1">
                      <a:latin typeface="Times New Roman" pitchFamily="18" charset="0"/>
                      <a:cs typeface="Times New Roman" pitchFamily="18" charset="0"/>
                    </a:rPr>
                    <a:t>Low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28" name="Rectangle 13"/>
                <p:cNvSpPr>
                  <a:spLocks noChangeArrowheads="1"/>
                </p:cNvSpPr>
                <p:nvPr/>
              </p:nvSpPr>
              <p:spPr bwMode="auto">
                <a:xfrm>
                  <a:off x="1058" y="442"/>
                  <a:ext cx="642" cy="596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82" name="Group 14"/>
              <p:cNvGrpSpPr>
                <a:grpSpLocks/>
              </p:cNvGrpSpPr>
              <p:nvPr/>
            </p:nvGrpSpPr>
            <p:grpSpPr bwMode="auto">
              <a:xfrm>
                <a:off x="1700" y="442"/>
                <a:ext cx="529" cy="596"/>
                <a:chOff x="1700" y="442"/>
                <a:chExt cx="529" cy="596"/>
              </a:xfrm>
            </p:grpSpPr>
            <p:sp>
              <p:nvSpPr>
                <p:cNvPr id="3125" name="Rectangle 15"/>
                <p:cNvSpPr>
                  <a:spLocks noChangeArrowheads="1"/>
                </p:cNvSpPr>
                <p:nvPr/>
              </p:nvSpPr>
              <p:spPr bwMode="auto">
                <a:xfrm>
                  <a:off x="1743" y="442"/>
                  <a:ext cx="443" cy="59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 b="1">
                      <a:latin typeface="Times New Roman" pitchFamily="18" charset="0"/>
                      <a:cs typeface="Times New Roman" pitchFamily="18" charset="0"/>
                    </a:rPr>
                    <a:t>Medium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26" name="Rectangle 16"/>
                <p:cNvSpPr>
                  <a:spLocks noChangeArrowheads="1"/>
                </p:cNvSpPr>
                <p:nvPr/>
              </p:nvSpPr>
              <p:spPr bwMode="auto">
                <a:xfrm>
                  <a:off x="1700" y="442"/>
                  <a:ext cx="529" cy="596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83" name="Group 17"/>
              <p:cNvGrpSpPr>
                <a:grpSpLocks/>
              </p:cNvGrpSpPr>
              <p:nvPr/>
            </p:nvGrpSpPr>
            <p:grpSpPr bwMode="auto">
              <a:xfrm>
                <a:off x="2229" y="442"/>
                <a:ext cx="529" cy="596"/>
                <a:chOff x="2229" y="442"/>
                <a:chExt cx="529" cy="596"/>
              </a:xfrm>
            </p:grpSpPr>
            <p:sp>
              <p:nvSpPr>
                <p:cNvPr id="3123" name="Rectangle 18"/>
                <p:cNvSpPr>
                  <a:spLocks noChangeArrowheads="1"/>
                </p:cNvSpPr>
                <p:nvPr/>
              </p:nvSpPr>
              <p:spPr bwMode="auto">
                <a:xfrm>
                  <a:off x="2272" y="442"/>
                  <a:ext cx="443" cy="59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 b="1">
                      <a:latin typeface="Times New Roman" pitchFamily="18" charset="0"/>
                      <a:cs typeface="Times New Roman" pitchFamily="18" charset="0"/>
                    </a:rPr>
                    <a:t>High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24" name="Rectangle 19"/>
                <p:cNvSpPr>
                  <a:spLocks noChangeArrowheads="1"/>
                </p:cNvSpPr>
                <p:nvPr/>
              </p:nvSpPr>
              <p:spPr bwMode="auto">
                <a:xfrm>
                  <a:off x="2229" y="442"/>
                  <a:ext cx="529" cy="596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84" name="Group 20"/>
              <p:cNvGrpSpPr>
                <a:grpSpLocks/>
              </p:cNvGrpSpPr>
              <p:nvPr/>
            </p:nvGrpSpPr>
            <p:grpSpPr bwMode="auto">
              <a:xfrm>
                <a:off x="0" y="1038"/>
                <a:ext cx="529" cy="1480"/>
                <a:chOff x="0" y="1038"/>
                <a:chExt cx="529" cy="1480"/>
              </a:xfrm>
            </p:grpSpPr>
            <p:sp>
              <p:nvSpPr>
                <p:cNvPr id="3121" name="Rectangle 21"/>
                <p:cNvSpPr>
                  <a:spLocks noChangeArrowheads="1"/>
                </p:cNvSpPr>
                <p:nvPr/>
              </p:nvSpPr>
              <p:spPr bwMode="auto">
                <a:xfrm>
                  <a:off x="43" y="1038"/>
                  <a:ext cx="443" cy="148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en-US" sz="1600" b="1">
                      <a:latin typeface="Times New Roman" pitchFamily="18" charset="0"/>
                      <a:cs typeface="Times New Roman" pitchFamily="18" charset="0"/>
                    </a:rPr>
                    <a:t>Per-capita Income Growth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22" name="Rectangle 22"/>
                <p:cNvSpPr>
                  <a:spLocks noChangeArrowheads="1"/>
                </p:cNvSpPr>
                <p:nvPr/>
              </p:nvSpPr>
              <p:spPr bwMode="auto">
                <a:xfrm>
                  <a:off x="0" y="1038"/>
                  <a:ext cx="529" cy="1480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85" name="Group 23"/>
              <p:cNvGrpSpPr>
                <a:grpSpLocks/>
              </p:cNvGrpSpPr>
              <p:nvPr/>
            </p:nvGrpSpPr>
            <p:grpSpPr bwMode="auto">
              <a:xfrm>
                <a:off x="529" y="1038"/>
                <a:ext cx="529" cy="442"/>
                <a:chOff x="529" y="1038"/>
                <a:chExt cx="529" cy="442"/>
              </a:xfrm>
            </p:grpSpPr>
            <p:sp>
              <p:nvSpPr>
                <p:cNvPr id="3119" name="Rectangle 24"/>
                <p:cNvSpPr>
                  <a:spLocks noChangeArrowheads="1"/>
                </p:cNvSpPr>
                <p:nvPr/>
              </p:nvSpPr>
              <p:spPr bwMode="auto">
                <a:xfrm>
                  <a:off x="572" y="1038"/>
                  <a:ext cx="443" cy="4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en-US" sz="1600" b="1">
                      <a:latin typeface="Times New Roman" pitchFamily="18" charset="0"/>
                      <a:cs typeface="Times New Roman" pitchFamily="18" charset="0"/>
                    </a:rPr>
                    <a:t>Low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20" name="Rectangle 25"/>
                <p:cNvSpPr>
                  <a:spLocks noChangeArrowheads="1"/>
                </p:cNvSpPr>
                <p:nvPr/>
              </p:nvSpPr>
              <p:spPr bwMode="auto">
                <a:xfrm>
                  <a:off x="529" y="1038"/>
                  <a:ext cx="529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86" name="Group 26"/>
              <p:cNvGrpSpPr>
                <a:grpSpLocks/>
              </p:cNvGrpSpPr>
              <p:nvPr/>
            </p:nvGrpSpPr>
            <p:grpSpPr bwMode="auto">
              <a:xfrm>
                <a:off x="1058" y="1038"/>
                <a:ext cx="642" cy="442"/>
                <a:chOff x="1058" y="1038"/>
                <a:chExt cx="642" cy="442"/>
              </a:xfrm>
            </p:grpSpPr>
            <p:sp>
              <p:nvSpPr>
                <p:cNvPr id="3117" name="Rectangle 27"/>
                <p:cNvSpPr>
                  <a:spLocks noChangeArrowheads="1"/>
                </p:cNvSpPr>
                <p:nvPr/>
              </p:nvSpPr>
              <p:spPr bwMode="auto">
                <a:xfrm>
                  <a:off x="1101" y="1038"/>
                  <a:ext cx="556" cy="4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 b="1">
                      <a:latin typeface="Times New Roman" pitchFamily="18" charset="0"/>
                      <a:cs typeface="Times New Roman" pitchFamily="18" charset="0"/>
                    </a:rPr>
                    <a:t>17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18" name="Rectangle 28"/>
                <p:cNvSpPr>
                  <a:spLocks noChangeArrowheads="1"/>
                </p:cNvSpPr>
                <p:nvPr/>
              </p:nvSpPr>
              <p:spPr bwMode="auto">
                <a:xfrm>
                  <a:off x="1058" y="1038"/>
                  <a:ext cx="642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87" name="Group 29"/>
              <p:cNvGrpSpPr>
                <a:grpSpLocks/>
              </p:cNvGrpSpPr>
              <p:nvPr/>
            </p:nvGrpSpPr>
            <p:grpSpPr bwMode="auto">
              <a:xfrm>
                <a:off x="1700" y="1038"/>
                <a:ext cx="529" cy="442"/>
                <a:chOff x="1700" y="1038"/>
                <a:chExt cx="529" cy="442"/>
              </a:xfrm>
            </p:grpSpPr>
            <p:sp>
              <p:nvSpPr>
                <p:cNvPr id="3115" name="Rectangle 30"/>
                <p:cNvSpPr>
                  <a:spLocks noChangeArrowheads="1"/>
                </p:cNvSpPr>
                <p:nvPr/>
              </p:nvSpPr>
              <p:spPr bwMode="auto">
                <a:xfrm>
                  <a:off x="1743" y="1038"/>
                  <a:ext cx="443" cy="4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>
                      <a:latin typeface="Times New Roman" pitchFamily="18" charset="0"/>
                      <a:cs typeface="Times New Roman" pitchFamily="18" charset="0"/>
                    </a:rPr>
                    <a:t>5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16" name="Rectangle 31"/>
                <p:cNvSpPr>
                  <a:spLocks noChangeArrowheads="1"/>
                </p:cNvSpPr>
                <p:nvPr/>
              </p:nvSpPr>
              <p:spPr bwMode="auto">
                <a:xfrm>
                  <a:off x="1700" y="1038"/>
                  <a:ext cx="529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88" name="Group 32"/>
              <p:cNvGrpSpPr>
                <a:grpSpLocks/>
              </p:cNvGrpSpPr>
              <p:nvPr/>
            </p:nvGrpSpPr>
            <p:grpSpPr bwMode="auto">
              <a:xfrm>
                <a:off x="2229" y="1038"/>
                <a:ext cx="529" cy="442"/>
                <a:chOff x="2229" y="1038"/>
                <a:chExt cx="529" cy="442"/>
              </a:xfrm>
            </p:grpSpPr>
            <p:sp>
              <p:nvSpPr>
                <p:cNvPr id="3113" name="Rectangle 33"/>
                <p:cNvSpPr>
                  <a:spLocks noChangeArrowheads="1"/>
                </p:cNvSpPr>
                <p:nvPr/>
              </p:nvSpPr>
              <p:spPr bwMode="auto">
                <a:xfrm>
                  <a:off x="2272" y="1038"/>
                  <a:ext cx="443" cy="4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>
                      <a:latin typeface="Times New Roman" pitchFamily="18" charset="0"/>
                      <a:cs typeface="Times New Roman" pitchFamily="18" charset="0"/>
                    </a:rPr>
                    <a:t>3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14" name="Rectangle 34"/>
                <p:cNvSpPr>
                  <a:spLocks noChangeArrowheads="1"/>
                </p:cNvSpPr>
                <p:nvPr/>
              </p:nvSpPr>
              <p:spPr bwMode="auto">
                <a:xfrm>
                  <a:off x="2229" y="1038"/>
                  <a:ext cx="529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89" name="Group 35"/>
              <p:cNvGrpSpPr>
                <a:grpSpLocks/>
              </p:cNvGrpSpPr>
              <p:nvPr/>
            </p:nvGrpSpPr>
            <p:grpSpPr bwMode="auto">
              <a:xfrm>
                <a:off x="529" y="1480"/>
                <a:ext cx="529" cy="596"/>
                <a:chOff x="529" y="1480"/>
                <a:chExt cx="529" cy="596"/>
              </a:xfrm>
            </p:grpSpPr>
            <p:sp>
              <p:nvSpPr>
                <p:cNvPr id="3111" name="Rectangle 36"/>
                <p:cNvSpPr>
                  <a:spLocks noChangeArrowheads="1"/>
                </p:cNvSpPr>
                <p:nvPr/>
              </p:nvSpPr>
              <p:spPr bwMode="auto">
                <a:xfrm>
                  <a:off x="572" y="1480"/>
                  <a:ext cx="443" cy="59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en-US" sz="1600" b="1">
                      <a:latin typeface="Times New Roman" pitchFamily="18" charset="0"/>
                      <a:cs typeface="Times New Roman" pitchFamily="18" charset="0"/>
                    </a:rPr>
                    <a:t>Medium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12" name="Rectangle 37"/>
                <p:cNvSpPr>
                  <a:spLocks noChangeArrowheads="1"/>
                </p:cNvSpPr>
                <p:nvPr/>
              </p:nvSpPr>
              <p:spPr bwMode="auto">
                <a:xfrm>
                  <a:off x="529" y="1480"/>
                  <a:ext cx="529" cy="596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90" name="Group 38"/>
              <p:cNvGrpSpPr>
                <a:grpSpLocks/>
              </p:cNvGrpSpPr>
              <p:nvPr/>
            </p:nvGrpSpPr>
            <p:grpSpPr bwMode="auto">
              <a:xfrm>
                <a:off x="1058" y="1480"/>
                <a:ext cx="642" cy="596"/>
                <a:chOff x="1058" y="1480"/>
                <a:chExt cx="642" cy="596"/>
              </a:xfrm>
            </p:grpSpPr>
            <p:sp>
              <p:nvSpPr>
                <p:cNvPr id="3109" name="Rectangle 39"/>
                <p:cNvSpPr>
                  <a:spLocks noChangeArrowheads="1"/>
                </p:cNvSpPr>
                <p:nvPr/>
              </p:nvSpPr>
              <p:spPr bwMode="auto">
                <a:xfrm>
                  <a:off x="1101" y="1480"/>
                  <a:ext cx="556" cy="59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>
                      <a:latin typeface="Times New Roman" pitchFamily="18" charset="0"/>
                      <a:cs typeface="Times New Roman" pitchFamily="18" charset="0"/>
                    </a:rPr>
                    <a:t>0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10" name="Rectangle 40"/>
                <p:cNvSpPr>
                  <a:spLocks noChangeArrowheads="1"/>
                </p:cNvSpPr>
                <p:nvPr/>
              </p:nvSpPr>
              <p:spPr bwMode="auto">
                <a:xfrm>
                  <a:off x="1058" y="1480"/>
                  <a:ext cx="642" cy="596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91" name="Group 41"/>
              <p:cNvGrpSpPr>
                <a:grpSpLocks/>
              </p:cNvGrpSpPr>
              <p:nvPr/>
            </p:nvGrpSpPr>
            <p:grpSpPr bwMode="auto">
              <a:xfrm>
                <a:off x="1700" y="1480"/>
                <a:ext cx="529" cy="596"/>
                <a:chOff x="1700" y="1480"/>
                <a:chExt cx="529" cy="596"/>
              </a:xfrm>
            </p:grpSpPr>
            <p:sp>
              <p:nvSpPr>
                <p:cNvPr id="3107" name="Rectangle 42"/>
                <p:cNvSpPr>
                  <a:spLocks noChangeArrowheads="1"/>
                </p:cNvSpPr>
                <p:nvPr/>
              </p:nvSpPr>
              <p:spPr bwMode="auto">
                <a:xfrm>
                  <a:off x="1743" y="1480"/>
                  <a:ext cx="443" cy="59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 b="1">
                      <a:latin typeface="Times New Roman" pitchFamily="18" charset="0"/>
                      <a:cs typeface="Times New Roman" pitchFamily="18" charset="0"/>
                    </a:rPr>
                    <a:t>10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08" name="Rectangle 43"/>
                <p:cNvSpPr>
                  <a:spLocks noChangeArrowheads="1"/>
                </p:cNvSpPr>
                <p:nvPr/>
              </p:nvSpPr>
              <p:spPr bwMode="auto">
                <a:xfrm>
                  <a:off x="1700" y="1480"/>
                  <a:ext cx="529" cy="596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92" name="Group 44"/>
              <p:cNvGrpSpPr>
                <a:grpSpLocks/>
              </p:cNvGrpSpPr>
              <p:nvPr/>
            </p:nvGrpSpPr>
            <p:grpSpPr bwMode="auto">
              <a:xfrm>
                <a:off x="2229" y="1480"/>
                <a:ext cx="529" cy="596"/>
                <a:chOff x="2229" y="1480"/>
                <a:chExt cx="529" cy="596"/>
              </a:xfrm>
            </p:grpSpPr>
            <p:sp>
              <p:nvSpPr>
                <p:cNvPr id="3105" name="Rectangle 45"/>
                <p:cNvSpPr>
                  <a:spLocks noChangeArrowheads="1"/>
                </p:cNvSpPr>
                <p:nvPr/>
              </p:nvSpPr>
              <p:spPr bwMode="auto">
                <a:xfrm>
                  <a:off x="2272" y="1480"/>
                  <a:ext cx="443" cy="59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>
                      <a:latin typeface="Times New Roman" pitchFamily="18" charset="0"/>
                      <a:cs typeface="Times New Roman" pitchFamily="18" charset="0"/>
                    </a:rPr>
                    <a:t>3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06" name="Rectangle 46"/>
                <p:cNvSpPr>
                  <a:spLocks noChangeArrowheads="1"/>
                </p:cNvSpPr>
                <p:nvPr/>
              </p:nvSpPr>
              <p:spPr bwMode="auto">
                <a:xfrm>
                  <a:off x="2229" y="1480"/>
                  <a:ext cx="529" cy="596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93" name="Group 47"/>
              <p:cNvGrpSpPr>
                <a:grpSpLocks/>
              </p:cNvGrpSpPr>
              <p:nvPr/>
            </p:nvGrpSpPr>
            <p:grpSpPr bwMode="auto">
              <a:xfrm>
                <a:off x="529" y="2076"/>
                <a:ext cx="529" cy="442"/>
                <a:chOff x="529" y="2076"/>
                <a:chExt cx="529" cy="442"/>
              </a:xfrm>
            </p:grpSpPr>
            <p:sp>
              <p:nvSpPr>
                <p:cNvPr id="3103" name="Rectangle 48"/>
                <p:cNvSpPr>
                  <a:spLocks noChangeArrowheads="1"/>
                </p:cNvSpPr>
                <p:nvPr/>
              </p:nvSpPr>
              <p:spPr bwMode="auto">
                <a:xfrm>
                  <a:off x="572" y="2076"/>
                  <a:ext cx="443" cy="4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en-US" sz="1600" b="1">
                      <a:latin typeface="Times New Roman" pitchFamily="18" charset="0"/>
                      <a:cs typeface="Times New Roman" pitchFamily="18" charset="0"/>
                    </a:rPr>
                    <a:t>High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04" name="Rectangle 49"/>
                <p:cNvSpPr>
                  <a:spLocks noChangeArrowheads="1"/>
                </p:cNvSpPr>
                <p:nvPr/>
              </p:nvSpPr>
              <p:spPr bwMode="auto">
                <a:xfrm>
                  <a:off x="529" y="2076"/>
                  <a:ext cx="529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94" name="Group 50"/>
              <p:cNvGrpSpPr>
                <a:grpSpLocks/>
              </p:cNvGrpSpPr>
              <p:nvPr/>
            </p:nvGrpSpPr>
            <p:grpSpPr bwMode="auto">
              <a:xfrm>
                <a:off x="1058" y="2076"/>
                <a:ext cx="642" cy="442"/>
                <a:chOff x="1058" y="2076"/>
                <a:chExt cx="642" cy="442"/>
              </a:xfrm>
            </p:grpSpPr>
            <p:sp>
              <p:nvSpPr>
                <p:cNvPr id="3101" name="Rectangle 51"/>
                <p:cNvSpPr>
                  <a:spLocks noChangeArrowheads="1"/>
                </p:cNvSpPr>
                <p:nvPr/>
              </p:nvSpPr>
              <p:spPr bwMode="auto">
                <a:xfrm>
                  <a:off x="1101" y="2076"/>
                  <a:ext cx="556" cy="4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>
                      <a:latin typeface="Times New Roman" pitchFamily="18" charset="0"/>
                      <a:cs typeface="Times New Roman" pitchFamily="18" charset="0"/>
                    </a:rPr>
                    <a:t>2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02" name="Rectangle 52"/>
                <p:cNvSpPr>
                  <a:spLocks noChangeArrowheads="1"/>
                </p:cNvSpPr>
                <p:nvPr/>
              </p:nvSpPr>
              <p:spPr bwMode="auto">
                <a:xfrm>
                  <a:off x="1058" y="2076"/>
                  <a:ext cx="642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95" name="Group 53"/>
              <p:cNvGrpSpPr>
                <a:grpSpLocks/>
              </p:cNvGrpSpPr>
              <p:nvPr/>
            </p:nvGrpSpPr>
            <p:grpSpPr bwMode="auto">
              <a:xfrm>
                <a:off x="1700" y="2076"/>
                <a:ext cx="529" cy="442"/>
                <a:chOff x="1700" y="2076"/>
                <a:chExt cx="529" cy="442"/>
              </a:xfrm>
            </p:grpSpPr>
            <p:sp>
              <p:nvSpPr>
                <p:cNvPr id="3099" name="Rectangle 54"/>
                <p:cNvSpPr>
                  <a:spLocks noChangeArrowheads="1"/>
                </p:cNvSpPr>
                <p:nvPr/>
              </p:nvSpPr>
              <p:spPr bwMode="auto">
                <a:xfrm>
                  <a:off x="1743" y="2076"/>
                  <a:ext cx="443" cy="4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>
                      <a:latin typeface="Times New Roman" pitchFamily="18" charset="0"/>
                      <a:cs typeface="Times New Roman" pitchFamily="18" charset="0"/>
                    </a:rPr>
                    <a:t>1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00" name="Rectangle 55"/>
                <p:cNvSpPr>
                  <a:spLocks noChangeArrowheads="1"/>
                </p:cNvSpPr>
                <p:nvPr/>
              </p:nvSpPr>
              <p:spPr bwMode="auto">
                <a:xfrm>
                  <a:off x="1700" y="2076"/>
                  <a:ext cx="529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96" name="Group 56"/>
              <p:cNvGrpSpPr>
                <a:grpSpLocks/>
              </p:cNvGrpSpPr>
              <p:nvPr/>
            </p:nvGrpSpPr>
            <p:grpSpPr bwMode="auto">
              <a:xfrm>
                <a:off x="2229" y="2076"/>
                <a:ext cx="529" cy="442"/>
                <a:chOff x="2229" y="2076"/>
                <a:chExt cx="529" cy="442"/>
              </a:xfrm>
            </p:grpSpPr>
            <p:sp>
              <p:nvSpPr>
                <p:cNvPr id="3097" name="Rectangle 57"/>
                <p:cNvSpPr>
                  <a:spLocks noChangeArrowheads="1"/>
                </p:cNvSpPr>
                <p:nvPr/>
              </p:nvSpPr>
              <p:spPr bwMode="auto">
                <a:xfrm>
                  <a:off x="2272" y="2076"/>
                  <a:ext cx="443" cy="4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 b="1">
                      <a:latin typeface="Times New Roman" pitchFamily="18" charset="0"/>
                      <a:cs typeface="Times New Roman" pitchFamily="18" charset="0"/>
                    </a:rPr>
                    <a:t>11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098" name="Rectangle 58"/>
                <p:cNvSpPr>
                  <a:spLocks noChangeArrowheads="1"/>
                </p:cNvSpPr>
                <p:nvPr/>
              </p:nvSpPr>
              <p:spPr bwMode="auto">
                <a:xfrm>
                  <a:off x="2229" y="2076"/>
                  <a:ext cx="529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3078" name="Rectangle 59"/>
            <p:cNvSpPr>
              <a:spLocks noChangeArrowheads="1"/>
            </p:cNvSpPr>
            <p:nvPr/>
          </p:nvSpPr>
          <p:spPr bwMode="auto">
            <a:xfrm>
              <a:off x="-3" y="-3"/>
              <a:ext cx="2764" cy="2524"/>
            </a:xfrm>
            <a:prstGeom prst="rect">
              <a:avLst/>
            </a:prstGeom>
            <a:noFill/>
            <a:ln w="9525">
              <a:solidFill>
                <a:srgbClr val="A0A0A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076" name="Text Box 60"/>
          <p:cNvSpPr txBox="1">
            <a:spLocks noChangeArrowheads="1"/>
          </p:cNvSpPr>
          <p:nvPr/>
        </p:nvSpPr>
        <p:spPr bwMode="auto">
          <a:xfrm>
            <a:off x="1524000" y="5867400"/>
            <a:ext cx="594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>
                <a:latin typeface="Times New Roman" pitchFamily="18" charset="0"/>
                <a:cs typeface="Times New Roman" pitchFamily="18" charset="0"/>
              </a:rPr>
              <a:t>Source:  Peter Timer, Handbook of Development Economics</a:t>
            </a:r>
            <a:r>
              <a:rPr lang="en-US" sz="240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r>
              <a:rPr lang="en-US" dirty="0" smtClean="0"/>
              <a:t>Ag and Non-</a:t>
            </a:r>
            <a:r>
              <a:rPr lang="en-US" dirty="0" err="1" smtClean="0"/>
              <a:t>ag</a:t>
            </a:r>
            <a:r>
              <a:rPr lang="en-US" dirty="0" smtClean="0"/>
              <a:t> Growth</a:t>
            </a:r>
            <a:endParaRPr lang="en-US" dirty="0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56360"/>
            <a:ext cx="4307780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45430" y="1373921"/>
            <a:ext cx="3352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/>
              <a:t>A </a:t>
            </a:r>
            <a:r>
              <a:rPr lang="en-US" sz="3000" dirty="0"/>
              <a:t>one percentage point increase in agricultural growth is associated with nearly a half </a:t>
            </a:r>
            <a:r>
              <a:rPr lang="en-US" sz="3000" dirty="0" smtClean="0"/>
              <a:t>(.45</a:t>
            </a:r>
            <a:r>
              <a:rPr lang="en-US" sz="3000" dirty="0"/>
              <a:t>) percentage point increase in non-agricultural growth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6880860" y="5404991"/>
            <a:ext cx="685800" cy="5334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566660" y="5404991"/>
            <a:ext cx="1295400" cy="107721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But don’t confuse with cause-and-effect!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42440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Agriculture’s Contributions 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86000"/>
            <a:ext cx="8229600" cy="3840163"/>
          </a:xfrm>
        </p:spPr>
        <p:txBody>
          <a:bodyPr/>
          <a:lstStyle/>
          <a:p>
            <a:pPr marL="571500" indent="-571500" eaLnBrk="1" hangingPunct="1"/>
            <a:r>
              <a:rPr lang="en-US" smtClean="0"/>
              <a:t>1.  Source of labor for modern sector</a:t>
            </a:r>
          </a:p>
          <a:p>
            <a:pPr marL="571500" indent="-571500" eaLnBrk="1" hangingPunct="1"/>
            <a:r>
              <a:rPr lang="en-US" smtClean="0"/>
              <a:t>2.  Source of savings for investments</a:t>
            </a:r>
          </a:p>
          <a:p>
            <a:pPr marL="571500" indent="-571500" eaLnBrk="1" hangingPunct="1"/>
            <a:r>
              <a:rPr lang="en-US" smtClean="0"/>
              <a:t>3.  Source of foreign exchange through 	  exports</a:t>
            </a:r>
          </a:p>
          <a:p>
            <a:pPr marL="571500" indent="-571500" eaLnBrk="1" hangingPunct="1"/>
            <a:r>
              <a:rPr lang="en-US" smtClean="0"/>
              <a:t>4.  Source of tax revenue</a:t>
            </a:r>
          </a:p>
          <a:p>
            <a:pPr marL="571500" indent="-571500" eaLnBrk="1" hangingPunct="1"/>
            <a:r>
              <a:rPr lang="en-US" smtClean="0"/>
              <a:t>5.  Market for manufactured goods</a:t>
            </a:r>
          </a:p>
          <a:p>
            <a:pPr marL="571500" indent="-571500"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dirty="0" smtClean="0"/>
              <a:t>Three Kinds of Policies that Have Hurt Agriculture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Cheap food policies, taxation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Government pays farmers below-market price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400" dirty="0" smtClean="0"/>
              <a:t>Good for consumers, keeps wages low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400" dirty="0" smtClean="0"/>
              <a:t>Results in too little food production, more imports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High taxes on farmers do same</a:t>
            </a:r>
          </a:p>
          <a:p>
            <a:pPr lvl="1" eaLnBrk="1" hangingPunct="1">
              <a:lnSpc>
                <a:spcPct val="80000"/>
              </a:lnSpc>
            </a:pPr>
            <a:endParaRPr lang="en-US" sz="1600" dirty="0" smtClean="0"/>
          </a:p>
          <a:p>
            <a:pPr eaLnBrk="1" hangingPunct="1">
              <a:lnSpc>
                <a:spcPct val="80000"/>
              </a:lnSpc>
            </a:pPr>
            <a:r>
              <a:rPr lang="en-US" sz="1800" dirty="0" err="1" smtClean="0"/>
              <a:t>Sectoral</a:t>
            </a:r>
            <a:r>
              <a:rPr lang="en-US" sz="1800" dirty="0" smtClean="0"/>
              <a:t> Policies:  Subsidies for industry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Direct subsidies, cheap credit, infrastructure investment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Make agriculture less profitable relative to industry, draw resources out of agriculture</a:t>
            </a:r>
          </a:p>
          <a:p>
            <a:pPr lvl="1" eaLnBrk="1" hangingPunct="1">
              <a:lnSpc>
                <a:spcPct val="80000"/>
              </a:lnSpc>
            </a:pPr>
            <a:endParaRPr lang="en-US" sz="1600" dirty="0" smtClean="0"/>
          </a:p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Trade policies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Overvalued exchange rate makes imported inputs, technology, and food cheaper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400" dirty="0" smtClean="0"/>
              <a:t>Hurts producers of exports and importable goods (</a:t>
            </a:r>
            <a:r>
              <a:rPr lang="en-US" sz="1400" dirty="0" err="1" smtClean="0"/>
              <a:t>tradables</a:t>
            </a:r>
            <a:r>
              <a:rPr lang="en-US" sz="1400" dirty="0" smtClean="0"/>
              <a:t>)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Import substitution (quotas, import tariffs) for manufactures makes industry more profitable relative to agriculture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A few low-middle income (e.g., CAFTA) countries protect agriculture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400" dirty="0" smtClean="0"/>
              <a:t>Good for commercial farmers, bad for consumers</a:t>
            </a:r>
          </a:p>
          <a:p>
            <a:pPr lvl="2" eaLnBrk="1" hangingPunct="1">
              <a:lnSpc>
                <a:spcPct val="80000"/>
              </a:lnSpc>
            </a:pPr>
            <a:endParaRPr lang="en-US" sz="1400" dirty="0" smtClean="0"/>
          </a:p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Any of these policies can create distortions, welfare losses</a:t>
            </a:r>
          </a:p>
          <a:p>
            <a:pPr lvl="2" eaLnBrk="1" hangingPunct="1">
              <a:lnSpc>
                <a:spcPct val="80000"/>
              </a:lnSpc>
            </a:pPr>
            <a:endParaRPr lang="en-US" sz="1400" dirty="0" smtClean="0"/>
          </a:p>
          <a:p>
            <a:pPr lvl="1" eaLnBrk="1" hangingPunct="1">
              <a:lnSpc>
                <a:spcPct val="80000"/>
              </a:lnSpc>
            </a:pPr>
            <a:endParaRPr lang="en-US" sz="1600" dirty="0" smtClean="0"/>
          </a:p>
          <a:p>
            <a:pPr lvl="1" eaLnBrk="1" hangingPunct="1">
              <a:lnSpc>
                <a:spcPct val="80000"/>
              </a:lnSpc>
            </a:pPr>
            <a:endParaRPr lang="en-US" sz="1600" dirty="0" smtClean="0"/>
          </a:p>
          <a:p>
            <a:pPr lvl="1" eaLnBrk="1" hangingPunct="1">
              <a:lnSpc>
                <a:spcPct val="80000"/>
              </a:lnSpc>
            </a:pPr>
            <a:endParaRPr lang="en-US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Technology Matters!</a:t>
            </a:r>
            <a:br>
              <a:rPr lang="en-US" dirty="0" smtClean="0"/>
            </a:br>
            <a:r>
              <a:rPr lang="en-US" sz="2800" dirty="0" smtClean="0"/>
              <a:t>(</a:t>
            </a:r>
            <a:r>
              <a:rPr lang="en-US" sz="2800" dirty="0"/>
              <a:t>Traditional agriculture’s </a:t>
            </a:r>
            <a:r>
              <a:rPr lang="en-US" sz="2800" dirty="0" smtClean="0"/>
              <a:t>inelastic </a:t>
            </a:r>
            <a:r>
              <a:rPr lang="en-US" sz="2800" dirty="0"/>
              <a:t>supply </a:t>
            </a:r>
            <a:r>
              <a:rPr lang="en-US" sz="2800" dirty="0" smtClean="0"/>
              <a:t>response)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220" y="1676400"/>
            <a:ext cx="7059613" cy="476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478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Technological Change Can Shift Out, Flatten the S Curve</a:t>
            </a: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676400"/>
            <a:ext cx="8029575" cy="476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409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Increasing the Supply Response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144963"/>
          </a:xfrm>
        </p:spPr>
        <p:txBody>
          <a:bodyPr/>
          <a:lstStyle/>
          <a:p>
            <a:pPr eaLnBrk="1" hangingPunct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Requires technological change</a:t>
            </a:r>
          </a:p>
          <a:p>
            <a:pPr lvl="1" eaLnBrk="1" hangingPunct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Focus on the constraints</a:t>
            </a:r>
          </a:p>
          <a:p>
            <a:pPr lvl="1" eaLnBrk="1" hangingPunct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Mechanical packages (labor-saving)</a:t>
            </a:r>
          </a:p>
          <a:p>
            <a:pPr lvl="1" eaLnBrk="1" hangingPunct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Biological package (land-saving)</a:t>
            </a:r>
          </a:p>
          <a:p>
            <a:pPr eaLnBrk="1" hangingPunct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Benefits:  Raise farm incomes, make food cheaper</a:t>
            </a:r>
          </a:p>
          <a:p>
            <a:pPr eaLnBrk="1" hangingPunct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How?  R&amp;D, extension, credit, market development</a:t>
            </a: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Agriculture Is Different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Nature as input</a:t>
            </a:r>
          </a:p>
          <a:p>
            <a:r>
              <a:rPr lang="en-US" dirty="0" smtClean="0"/>
              <a:t>Uncertainty, timing</a:t>
            </a:r>
          </a:p>
          <a:p>
            <a:r>
              <a:rPr lang="en-US" dirty="0" smtClean="0"/>
              <a:t>Many producers, land is an input, so spread out</a:t>
            </a:r>
          </a:p>
          <a:p>
            <a:r>
              <a:rPr lang="en-US" dirty="0" smtClean="0"/>
              <a:t>Producer and consumer </a:t>
            </a:r>
            <a:r>
              <a:rPr lang="en-US" smtClean="0"/>
              <a:t>in same unit</a:t>
            </a:r>
            <a:endParaRPr lang="en-US" dirty="0" smtClean="0"/>
          </a:p>
          <a:p>
            <a:r>
              <a:rPr lang="en-US" dirty="0" smtClean="0"/>
              <a:t>How do you design policies to reach and influence millions of farmers?</a:t>
            </a:r>
          </a:p>
          <a:p>
            <a:pPr lvl="1"/>
            <a:r>
              <a:rPr lang="en-US" dirty="0" smtClean="0"/>
              <a:t>Need a model!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501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Agricultural Household Model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297363"/>
          </a:xfrm>
        </p:spPr>
        <p:txBody>
          <a:bodyPr/>
          <a:lstStyle/>
          <a:p>
            <a:pPr eaLnBrk="1" hangingPunct="1"/>
            <a:r>
              <a:rPr lang="en-US" dirty="0" smtClean="0"/>
              <a:t>Staple of agricultural policy analysis in LDCs</a:t>
            </a:r>
          </a:p>
          <a:p>
            <a:pPr eaLnBrk="1" hangingPunct="1"/>
            <a:r>
              <a:rPr lang="en-US" dirty="0" smtClean="0"/>
              <a:t>Producer and consumer in same model</a:t>
            </a:r>
          </a:p>
          <a:p>
            <a:pPr lvl="1" eaLnBrk="1" hangingPunct="1"/>
            <a:r>
              <a:rPr lang="en-US" dirty="0" smtClean="0"/>
              <a:t>Household provides many of its own inputs</a:t>
            </a:r>
          </a:p>
          <a:p>
            <a:pPr lvl="1" eaLnBrk="1" hangingPunct="1"/>
            <a:r>
              <a:rPr lang="en-US" dirty="0" smtClean="0"/>
              <a:t>It consumes part or (more often than not) all of its output</a:t>
            </a:r>
          </a:p>
          <a:p>
            <a:pPr eaLnBrk="1" hangingPunct="1"/>
            <a:r>
              <a:rPr lang="en-US" dirty="0" smtClean="0"/>
              <a:t>How do we model such an animal?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It’s a Household, So Start with Consumer Theory</a:t>
            </a:r>
          </a:p>
        </p:txBody>
      </p:sp>
      <p:pic>
        <p:nvPicPr>
          <p:cNvPr id="8216" name="Picture 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054223"/>
            <a:ext cx="5937103" cy="427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Happens When the Price of Food Goes Up?</a:t>
            </a:r>
            <a:endParaRPr lang="en-US" dirty="0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905000"/>
            <a:ext cx="5356142" cy="4541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6158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But the Farm Household is a Producer, too!</a:t>
            </a:r>
          </a:p>
        </p:txBody>
      </p:sp>
      <p:pic>
        <p:nvPicPr>
          <p:cNvPr id="9232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209800"/>
            <a:ext cx="6126163" cy="4129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itle 1"/>
          <p:cNvSpPr txBox="1">
            <a:spLocks/>
          </p:cNvSpPr>
          <p:nvPr/>
        </p:nvSpPr>
        <p:spPr bwMode="auto">
          <a:xfrm>
            <a:off x="6320790" y="4266840"/>
            <a:ext cx="2438400" cy="1067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800" dirty="0" smtClean="0">
                <a:solidFill>
                  <a:srgbClr val="FF0000"/>
                </a:solidFill>
              </a:rPr>
              <a:t>Farm Profits Go Up!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The Profit Effect Shifts the Budget Constraint Outward</a:t>
            </a:r>
          </a:p>
        </p:txBody>
      </p:sp>
      <p:pic>
        <p:nvPicPr>
          <p:cNvPr id="12320" name="Picture 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057400"/>
            <a:ext cx="5784850" cy="4369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77962"/>
          </a:xfrm>
        </p:spPr>
        <p:txBody>
          <a:bodyPr/>
          <a:lstStyle/>
          <a:p>
            <a:pPr eaLnBrk="1" hangingPunct="1"/>
            <a:r>
              <a:rPr lang="en-US" dirty="0" smtClean="0"/>
              <a:t>Is the Agricultural Household Better Off When Food Prices Rise?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457200" y="2667000"/>
            <a:ext cx="8229600" cy="3916363"/>
          </a:xfrm>
        </p:spPr>
        <p:txBody>
          <a:bodyPr/>
          <a:lstStyle/>
          <a:p>
            <a:pPr eaLnBrk="1" hangingPunct="1"/>
            <a:r>
              <a:rPr lang="en-US" dirty="0" smtClean="0"/>
              <a:t>It depends…</a:t>
            </a:r>
          </a:p>
          <a:p>
            <a:pPr lvl="1" eaLnBrk="1" hangingPunct="1"/>
            <a:r>
              <a:rPr lang="en-US" dirty="0" smtClean="0"/>
              <a:t>The household gains as a producer</a:t>
            </a:r>
          </a:p>
          <a:p>
            <a:pPr lvl="1" eaLnBrk="1" hangingPunct="1"/>
            <a:r>
              <a:rPr lang="en-US" dirty="0" smtClean="0"/>
              <a:t>…but it loses as a consumer</a:t>
            </a:r>
          </a:p>
          <a:p>
            <a:pPr eaLnBrk="1" hangingPunct="1"/>
            <a:r>
              <a:rPr lang="en-US" dirty="0" smtClean="0"/>
              <a:t>A big surplus-producer benefits most</a:t>
            </a:r>
          </a:p>
          <a:p>
            <a:pPr eaLnBrk="1" hangingPunct="1"/>
            <a:r>
              <a:rPr lang="en-US" dirty="0" smtClean="0"/>
              <a:t>A net buyer loses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Big Lessons from Agricultural Household Models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221163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sz="3000" dirty="0" smtClean="0"/>
              <a:t>If </a:t>
            </a:r>
            <a:r>
              <a:rPr lang="en-US" sz="3000" dirty="0"/>
              <a:t>a government wants to increase the supply of food for its urban consumers, raising the price of food will not necessarily </a:t>
            </a:r>
            <a:r>
              <a:rPr lang="en-US" sz="3000" dirty="0" smtClean="0"/>
              <a:t>he</a:t>
            </a:r>
            <a:r>
              <a:rPr lang="en-US" sz="2800" dirty="0" smtClean="0"/>
              <a:t>lp</a:t>
            </a:r>
          </a:p>
          <a:p>
            <a:pPr lvl="1">
              <a:spcBef>
                <a:spcPts val="1200"/>
              </a:spcBef>
            </a:pPr>
            <a:r>
              <a:rPr lang="en-US" dirty="0" smtClean="0"/>
              <a:t>It depends on the marketed surplus effect</a:t>
            </a:r>
          </a:p>
          <a:p>
            <a:pPr>
              <a:spcBef>
                <a:spcPts val="1200"/>
              </a:spcBef>
            </a:pPr>
            <a:r>
              <a:rPr lang="en-US" sz="3000" dirty="0" smtClean="0"/>
              <a:t>If </a:t>
            </a:r>
            <a:r>
              <a:rPr lang="en-US" sz="3000" dirty="0"/>
              <a:t>the price of food goes up, </a:t>
            </a:r>
            <a:r>
              <a:rPr lang="en-US" sz="3000" dirty="0" smtClean="0"/>
              <a:t>it can be </a:t>
            </a:r>
            <a:r>
              <a:rPr lang="en-US" sz="3000" dirty="0"/>
              <a:t>bad news </a:t>
            </a:r>
            <a:r>
              <a:rPr lang="en-US" sz="3000" dirty="0" smtClean="0"/>
              <a:t>not only for </a:t>
            </a:r>
            <a:r>
              <a:rPr lang="en-US" sz="3000" dirty="0"/>
              <a:t>urban consumers but </a:t>
            </a:r>
            <a:r>
              <a:rPr lang="en-US" sz="3000" dirty="0" smtClean="0"/>
              <a:t>also small farmers</a:t>
            </a:r>
          </a:p>
          <a:p>
            <a:pPr lvl="1">
              <a:spcBef>
                <a:spcPts val="1200"/>
              </a:spcBef>
            </a:pPr>
            <a:r>
              <a:rPr lang="en-US" dirty="0" smtClean="0"/>
              <a:t>Chris Barrett found most small farm households are net buyers of food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5285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How Do We Know Whether Higher Food Prices Help Rural Households?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609600"/>
          </a:xfrm>
        </p:spPr>
        <p:txBody>
          <a:bodyPr/>
          <a:lstStyle/>
          <a:p>
            <a:r>
              <a:rPr lang="en-US" dirty="0" smtClean="0"/>
              <a:t>The Net Benefit Ratio (</a:t>
            </a:r>
            <a:r>
              <a:rPr lang="en-US" dirty="0" err="1" smtClean="0"/>
              <a:t>Amartya</a:t>
            </a:r>
            <a:r>
              <a:rPr lang="en-US" dirty="0" smtClean="0"/>
              <a:t> </a:t>
            </a:r>
            <a:r>
              <a:rPr lang="en-US" dirty="0" err="1" smtClean="0"/>
              <a:t>Sen</a:t>
            </a:r>
            <a:r>
              <a:rPr lang="en-US" dirty="0" smtClean="0"/>
              <a:t>):</a:t>
            </a:r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1140001"/>
              </p:ext>
            </p:extLst>
          </p:nvPr>
        </p:nvGraphicFramePr>
        <p:xfrm>
          <a:off x="3681225" y="2590800"/>
          <a:ext cx="1717288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4" name="Equation" r:id="rId3" imgW="736280" imgH="393529" progId="Equation.DSMT4">
                  <p:embed/>
                </p:oleObj>
              </mc:Choice>
              <mc:Fallback>
                <p:oleObj name="Equation" r:id="rId3" imgW="736280" imgH="393529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1225" y="2590800"/>
                        <a:ext cx="1717288" cy="914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715" y="3698677"/>
            <a:ext cx="8026329" cy="3018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9554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381000" y="76200"/>
            <a:ext cx="6705600" cy="1447800"/>
          </a:xfrm>
        </p:spPr>
        <p:txBody>
          <a:bodyPr/>
          <a:lstStyle/>
          <a:p>
            <a:pPr eaLnBrk="1" hangingPunct="1"/>
            <a:r>
              <a:rPr lang="en-US" sz="4000" dirty="0" smtClean="0"/>
              <a:t>Measuring Welfare Effects:</a:t>
            </a:r>
            <a:br>
              <a:rPr lang="en-US" sz="4000" dirty="0" smtClean="0"/>
            </a:br>
            <a:r>
              <a:rPr lang="en-US" sz="4000" dirty="0" smtClean="0"/>
              <a:t>The Net Benefit Ratio (NBR)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572000"/>
          </a:xfrm>
        </p:spPr>
        <p:txBody>
          <a:bodyPr/>
          <a:lstStyle/>
          <a:p>
            <a:pPr eaLnBrk="1" hangingPunct="1"/>
            <a:r>
              <a:rPr lang="en-US" sz="2800" dirty="0" smtClean="0"/>
              <a:t>Ratio of net agricultural sales (MS) to total income (or expenditures, E)</a:t>
            </a:r>
          </a:p>
          <a:p>
            <a:pPr eaLnBrk="1" hangingPunct="1"/>
            <a:r>
              <a:rPr lang="en-US" sz="2800" dirty="0" smtClean="0"/>
              <a:t>E.g.:  A household produces $250 and consumes $50.  Its total income is $500.  The NBR = (250-50)/500=.4</a:t>
            </a:r>
          </a:p>
          <a:p>
            <a:pPr eaLnBrk="1" hangingPunct="1"/>
            <a:r>
              <a:rPr lang="en-US" sz="2800" dirty="0" smtClean="0"/>
              <a:t>A 1% increase in output price raises welfare by 0.4%</a:t>
            </a:r>
          </a:p>
          <a:p>
            <a:pPr eaLnBrk="1" hangingPunct="1"/>
            <a:r>
              <a:rPr lang="en-US" sz="2800" dirty="0" smtClean="0"/>
              <a:t>A negative NBR tells us the household is worse off if the crop price goes up (true for all non-agricultural and most agricultural households)</a:t>
            </a:r>
          </a:p>
          <a:p>
            <a:pPr eaLnBrk="1" hangingPunct="1"/>
            <a:endParaRPr lang="en-US" dirty="0" smtClean="0"/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6629400" y="1314450"/>
            <a:ext cx="1828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/>
              <a:t>Angus Deaton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430557"/>
              </p:ext>
            </p:extLst>
          </p:nvPr>
        </p:nvGraphicFramePr>
        <p:xfrm>
          <a:off x="7162800" y="304800"/>
          <a:ext cx="1717675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1" name="Equation" r:id="rId3" imgW="736280" imgH="393529" progId="Equation.DSMT4">
                  <p:embed/>
                </p:oleObj>
              </mc:Choice>
              <mc:Fallback>
                <p:oleObj name="Equation" r:id="rId3" imgW="736280" imgH="393529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62800" y="304800"/>
                        <a:ext cx="1717675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Everything Depends on the Supply Response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/>
          <a:lstStyle/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Many things can constrain the supply response (i.e., make the supply curve vertical), especially on small farms</a:t>
            </a:r>
            <a:endParaRPr lang="en-US" sz="2000" dirty="0" smtClean="0"/>
          </a:p>
          <a:p>
            <a:pPr lvl="1"/>
            <a:r>
              <a:rPr lang="en-US" sz="2000" dirty="0" smtClean="0"/>
              <a:t>Limited </a:t>
            </a:r>
            <a:r>
              <a:rPr lang="en-US" sz="2000" dirty="0"/>
              <a:t>access to land, and especially irrigated land</a:t>
            </a:r>
          </a:p>
          <a:p>
            <a:pPr lvl="1"/>
            <a:r>
              <a:rPr lang="en-US" sz="2000" dirty="0"/>
              <a:t>Poor land quality</a:t>
            </a:r>
          </a:p>
          <a:p>
            <a:pPr lvl="1"/>
            <a:r>
              <a:rPr lang="en-US" sz="2000" dirty="0"/>
              <a:t>Technological limitations, including lack of access to high-productivity seeds</a:t>
            </a:r>
          </a:p>
          <a:p>
            <a:pPr lvl="1"/>
            <a:r>
              <a:rPr lang="en-US" sz="2000" dirty="0"/>
              <a:t>Limited access to modern inputs, like fertilizer</a:t>
            </a:r>
          </a:p>
          <a:p>
            <a:pPr lvl="1"/>
            <a:r>
              <a:rPr lang="en-US" sz="2000" dirty="0"/>
              <a:t>A lack of cash to purchase inputs, and limited or no access to credit</a:t>
            </a:r>
          </a:p>
          <a:p>
            <a:pPr lvl="1"/>
            <a:r>
              <a:rPr lang="en-US" sz="2000" dirty="0"/>
              <a:t>Limited or no access to insurance to protect against crop failure</a:t>
            </a:r>
          </a:p>
          <a:p>
            <a:pPr lvl="1"/>
            <a:r>
              <a:rPr lang="en-US" sz="2000" dirty="0"/>
              <a:t>Labor constraints</a:t>
            </a:r>
          </a:p>
        </p:txBody>
      </p:sp>
    </p:spTree>
    <p:extLst>
      <p:ext uri="{BB962C8B-B14F-4D97-AF65-F5344CB8AC3E}">
        <p14:creationId xmlns:p14="http://schemas.microsoft.com/office/powerpoint/2010/main" val="845141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Constraints can “Kink” the Supply Curve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685800"/>
          </a:xfrm>
        </p:spPr>
        <p:txBody>
          <a:bodyPr/>
          <a:lstStyle/>
          <a:p>
            <a:r>
              <a:rPr lang="en-US" dirty="0" smtClean="0"/>
              <a:t>Constraints “bind” at </a:t>
            </a:r>
            <a:r>
              <a:rPr lang="en-US" dirty="0" err="1" smtClean="0"/>
              <a:t>Q</a:t>
            </a:r>
            <a:r>
              <a:rPr lang="en-US" baseline="-25000" dirty="0" err="1" smtClean="0"/>
              <a:t>a</a:t>
            </a:r>
            <a:r>
              <a:rPr lang="en-US" baseline="24000" dirty="0" err="1" smtClean="0"/>
              <a:t>c</a:t>
            </a:r>
            <a:endParaRPr lang="en-US" baseline="24000" dirty="0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048000"/>
            <a:ext cx="5046653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4591048" y="4648200"/>
            <a:ext cx="0" cy="1447801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1485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Subsistence Household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072322"/>
            <a:ext cx="6531927" cy="3612198"/>
          </a:xfrm>
          <a:prstGeom prst="rect">
            <a:avLst/>
          </a:prstGeom>
          <a:noFill/>
        </p:spPr>
      </p:pic>
      <p:cxnSp>
        <p:nvCxnSpPr>
          <p:cNvPr id="5" name="Straight Arrow Connector 4"/>
          <p:cNvCxnSpPr/>
          <p:nvPr/>
        </p:nvCxnSpPr>
        <p:spPr>
          <a:xfrm flipH="1">
            <a:off x="5257800" y="4114800"/>
            <a:ext cx="1752600" cy="5334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010400" y="3376136"/>
            <a:ext cx="1676400" cy="147732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Notice the household’s budget constraint is now the PPF!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295400" y="5684520"/>
            <a:ext cx="6531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PPF: Production Possibility Frontier (why not a straight line?)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105400" y="1600200"/>
            <a:ext cx="3581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Where are the prices? (Answer: they’re “shadow prices,” not market prices.)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26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Most Staple Producers in Eastern and Southern Africa Aren’t in the Market</a:t>
            </a: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76400"/>
            <a:ext cx="7889875" cy="429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762000" y="6019800"/>
            <a:ext cx="762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Source:  Barrett, Food Policy, 2008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…Gains from Trade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020" y="2017712"/>
            <a:ext cx="6382067" cy="36972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23690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Food Security vs. Self-sufficiency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25963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Food security: securing year-round access to an adequate supply of nutritious and safe food to meet the dietary needs of all members of the household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Can be either through own production or purchases (</a:t>
            </a:r>
            <a:r>
              <a:rPr lang="en-US" dirty="0" err="1" smtClean="0"/>
              <a:t>Callens</a:t>
            </a:r>
            <a:r>
              <a:rPr lang="en-US" dirty="0" smtClean="0"/>
              <a:t> and Seifert, 2003)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I’m food secure but certainly not self-sufficient!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Production and Consumption, Normal Year, With Markets</a:t>
            </a:r>
          </a:p>
        </p:txBody>
      </p:sp>
      <p:grpSp>
        <p:nvGrpSpPr>
          <p:cNvPr id="9219" name="Group 8"/>
          <p:cNvGrpSpPr>
            <a:grpSpLocks/>
          </p:cNvGrpSpPr>
          <p:nvPr/>
        </p:nvGrpSpPr>
        <p:grpSpPr bwMode="auto">
          <a:xfrm>
            <a:off x="1098550" y="1524000"/>
            <a:ext cx="6858000" cy="5105400"/>
            <a:chOff x="1790" y="1708"/>
            <a:chExt cx="8600" cy="8160"/>
          </a:xfrm>
        </p:grpSpPr>
        <p:sp>
          <p:nvSpPr>
            <p:cNvPr id="9223" name="Text Box 9"/>
            <p:cNvSpPr txBox="1">
              <a:spLocks noChangeArrowheads="1"/>
            </p:cNvSpPr>
            <p:nvPr/>
          </p:nvSpPr>
          <p:spPr bwMode="auto">
            <a:xfrm>
              <a:off x="1790" y="1708"/>
              <a:ext cx="8600" cy="8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24" name="Rectangle 10"/>
            <p:cNvSpPr>
              <a:spLocks noChangeArrowheads="1"/>
            </p:cNvSpPr>
            <p:nvPr/>
          </p:nvSpPr>
          <p:spPr bwMode="auto">
            <a:xfrm>
              <a:off x="3570" y="4853"/>
              <a:ext cx="2253" cy="3377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grpSp>
          <p:nvGrpSpPr>
            <p:cNvPr id="9225" name="Group 12"/>
            <p:cNvGrpSpPr>
              <a:grpSpLocks/>
            </p:cNvGrpSpPr>
            <p:nvPr/>
          </p:nvGrpSpPr>
          <p:grpSpPr bwMode="auto">
            <a:xfrm>
              <a:off x="3570" y="3188"/>
              <a:ext cx="5040" cy="5040"/>
              <a:chOff x="940" y="2960"/>
              <a:chExt cx="5040" cy="5040"/>
            </a:xfrm>
          </p:grpSpPr>
          <p:sp>
            <p:nvSpPr>
              <p:cNvPr id="9248" name="Line 13"/>
              <p:cNvSpPr>
                <a:spLocks noChangeShapeType="1"/>
              </p:cNvSpPr>
              <p:nvPr/>
            </p:nvSpPr>
            <p:spPr bwMode="auto">
              <a:xfrm>
                <a:off x="940" y="2960"/>
                <a:ext cx="0" cy="504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49" name="Line 14"/>
              <p:cNvSpPr>
                <a:spLocks noChangeShapeType="1"/>
              </p:cNvSpPr>
              <p:nvPr/>
            </p:nvSpPr>
            <p:spPr bwMode="auto">
              <a:xfrm rot="5400000">
                <a:off x="3460" y="5480"/>
                <a:ext cx="0" cy="504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226" name="Arc 15"/>
            <p:cNvSpPr>
              <a:spLocks/>
            </p:cNvSpPr>
            <p:nvPr/>
          </p:nvSpPr>
          <p:spPr bwMode="auto">
            <a:xfrm>
              <a:off x="3570" y="4188"/>
              <a:ext cx="4120" cy="4040"/>
            </a:xfrm>
            <a:custGeom>
              <a:avLst/>
              <a:gdLst>
                <a:gd name="T0" fmla="*/ 0 w 21600"/>
                <a:gd name="T1" fmla="*/ 0 h 21600"/>
                <a:gd name="T2" fmla="*/ 786 w 21600"/>
                <a:gd name="T3" fmla="*/ 756 h 21600"/>
                <a:gd name="T4" fmla="*/ 0 w 21600"/>
                <a:gd name="T5" fmla="*/ 756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27" name="Line 16"/>
            <p:cNvSpPr>
              <a:spLocks noChangeShapeType="1"/>
            </p:cNvSpPr>
            <p:nvPr/>
          </p:nvSpPr>
          <p:spPr bwMode="auto">
            <a:xfrm rot="-1644977">
              <a:off x="4697" y="2852"/>
              <a:ext cx="3566" cy="4197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28" name="Text Box 17"/>
            <p:cNvSpPr txBox="1">
              <a:spLocks noChangeArrowheads="1"/>
            </p:cNvSpPr>
            <p:nvPr/>
          </p:nvSpPr>
          <p:spPr bwMode="auto">
            <a:xfrm>
              <a:off x="2505" y="2898"/>
              <a:ext cx="1190" cy="7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>
                  <a:latin typeface="Times New Roman" pitchFamily="18" charset="0"/>
                </a:rPr>
                <a:t>Fish</a:t>
              </a:r>
              <a:br>
                <a:rPr lang="en-US" altLang="en-US" sz="1200">
                  <a:latin typeface="Times New Roman" pitchFamily="18" charset="0"/>
                </a:rPr>
              </a:br>
              <a:r>
                <a:rPr lang="en-US" altLang="en-US" sz="1200">
                  <a:latin typeface="Times New Roman" pitchFamily="18" charset="0"/>
                </a:rPr>
                <a:t>(Q</a:t>
              </a:r>
              <a:r>
                <a:rPr lang="en-US" altLang="en-US" sz="1200" baseline="-25000">
                  <a:latin typeface="Times New Roman" pitchFamily="18" charset="0"/>
                </a:rPr>
                <a:t>f</a:t>
              </a:r>
              <a:r>
                <a:rPr lang="en-US" altLang="en-US" sz="1200">
                  <a:latin typeface="Times New Roman" pitchFamily="18" charset="0"/>
                </a:rPr>
                <a:t>,C</a:t>
              </a:r>
              <a:r>
                <a:rPr lang="en-US" altLang="en-US" sz="1200" baseline="-25000">
                  <a:latin typeface="Times New Roman" pitchFamily="18" charset="0"/>
                </a:rPr>
                <a:t>f</a:t>
              </a:r>
              <a:r>
                <a:rPr lang="en-US" altLang="en-US" sz="1200">
                  <a:latin typeface="Times New Roman" pitchFamily="18" charset="0"/>
                </a:rPr>
                <a:t>)</a:t>
              </a:r>
              <a:endParaRPr lang="en-US" altLang="en-US" sz="1800"/>
            </a:p>
          </p:txBody>
        </p:sp>
        <p:sp>
          <p:nvSpPr>
            <p:cNvPr id="9229" name="Freeform 18"/>
            <p:cNvSpPr>
              <a:spLocks/>
            </p:cNvSpPr>
            <p:nvPr/>
          </p:nvSpPr>
          <p:spPr bwMode="auto">
            <a:xfrm>
              <a:off x="6233" y="3724"/>
              <a:ext cx="2647" cy="1950"/>
            </a:xfrm>
            <a:custGeom>
              <a:avLst/>
              <a:gdLst>
                <a:gd name="T0" fmla="*/ 0 w 2647"/>
                <a:gd name="T1" fmla="*/ 0 h 1950"/>
                <a:gd name="T2" fmla="*/ 232 w 2647"/>
                <a:gd name="T3" fmla="*/ 472 h 1950"/>
                <a:gd name="T4" fmla="*/ 595 w 2647"/>
                <a:gd name="T5" fmla="*/ 943 h 1950"/>
                <a:gd name="T6" fmla="*/ 1077 w 2647"/>
                <a:gd name="T7" fmla="*/ 1350 h 1950"/>
                <a:gd name="T8" fmla="*/ 1947 w 2647"/>
                <a:gd name="T9" fmla="*/ 1810 h 1950"/>
                <a:gd name="T10" fmla="*/ 2647 w 2647"/>
                <a:gd name="T11" fmla="*/ 1950 h 195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47" h="1950">
                  <a:moveTo>
                    <a:pt x="0" y="0"/>
                  </a:moveTo>
                  <a:cubicBezTo>
                    <a:pt x="35" y="79"/>
                    <a:pt x="133" y="315"/>
                    <a:pt x="232" y="472"/>
                  </a:cubicBezTo>
                  <a:cubicBezTo>
                    <a:pt x="331" y="629"/>
                    <a:pt x="454" y="797"/>
                    <a:pt x="595" y="943"/>
                  </a:cubicBezTo>
                  <a:cubicBezTo>
                    <a:pt x="736" y="1089"/>
                    <a:pt x="852" y="1206"/>
                    <a:pt x="1077" y="1350"/>
                  </a:cubicBezTo>
                  <a:cubicBezTo>
                    <a:pt x="1302" y="1494"/>
                    <a:pt x="1685" y="1710"/>
                    <a:pt x="1947" y="1810"/>
                  </a:cubicBezTo>
                  <a:cubicBezTo>
                    <a:pt x="2209" y="1910"/>
                    <a:pt x="2501" y="1921"/>
                    <a:pt x="2647" y="195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30" name="Text Box 20"/>
            <p:cNvSpPr txBox="1">
              <a:spLocks noChangeArrowheads="1"/>
            </p:cNvSpPr>
            <p:nvPr/>
          </p:nvSpPr>
          <p:spPr bwMode="auto">
            <a:xfrm>
              <a:off x="3059" y="4584"/>
              <a:ext cx="608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31" name="Text Box 21"/>
            <p:cNvSpPr txBox="1">
              <a:spLocks noChangeArrowheads="1"/>
            </p:cNvSpPr>
            <p:nvPr/>
          </p:nvSpPr>
          <p:spPr bwMode="auto">
            <a:xfrm>
              <a:off x="5568" y="9119"/>
              <a:ext cx="2465" cy="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200">
                <a:latin typeface="Times New Roman" pitchFamily="18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32" name="AutoShape 22"/>
            <p:cNvSpPr>
              <a:spLocks/>
            </p:cNvSpPr>
            <p:nvPr/>
          </p:nvSpPr>
          <p:spPr bwMode="auto">
            <a:xfrm rot="16200000">
              <a:off x="6910" y="7203"/>
              <a:ext cx="156" cy="2329"/>
            </a:xfrm>
            <a:prstGeom prst="leftBrace">
              <a:avLst>
                <a:gd name="adj1" fmla="val 108792"/>
                <a:gd name="adj2" fmla="val 49856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33" name="Text Box 24"/>
            <p:cNvSpPr txBox="1">
              <a:spLocks noChangeArrowheads="1"/>
            </p:cNvSpPr>
            <p:nvPr/>
          </p:nvSpPr>
          <p:spPr bwMode="auto">
            <a:xfrm>
              <a:off x="7961" y="8277"/>
              <a:ext cx="1028" cy="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>
                  <a:latin typeface="Times New Roman" pitchFamily="18" charset="0"/>
                </a:rPr>
                <a:t>Rice</a:t>
              </a:r>
              <a:br>
                <a:rPr lang="en-US" altLang="en-US" sz="1200">
                  <a:latin typeface="Times New Roman" pitchFamily="18" charset="0"/>
                </a:rPr>
              </a:br>
              <a:r>
                <a:rPr lang="en-US" altLang="en-US" sz="1200">
                  <a:latin typeface="Times New Roman" pitchFamily="18" charset="0"/>
                </a:rPr>
                <a:t>(Q</a:t>
              </a:r>
              <a:r>
                <a:rPr lang="en-US" altLang="en-US" sz="1200" baseline="-25000">
                  <a:latin typeface="Times New Roman" pitchFamily="18" charset="0"/>
                </a:rPr>
                <a:t>r</a:t>
              </a:r>
              <a:r>
                <a:rPr lang="en-US" altLang="en-US" sz="1200">
                  <a:latin typeface="Times New Roman" pitchFamily="18" charset="0"/>
                </a:rPr>
                <a:t>, C</a:t>
              </a:r>
              <a:r>
                <a:rPr lang="en-US" altLang="en-US" sz="1200" baseline="-25000">
                  <a:latin typeface="Times New Roman" pitchFamily="18" charset="0"/>
                </a:rPr>
                <a:t>r</a:t>
              </a:r>
              <a:r>
                <a:rPr lang="en-US" altLang="en-US" sz="1200">
                  <a:latin typeface="Times New Roman" pitchFamily="18" charset="0"/>
                </a:rPr>
                <a:t>)</a:t>
              </a:r>
              <a:endParaRPr lang="en-US" altLang="en-US" sz="1800"/>
            </a:p>
          </p:txBody>
        </p:sp>
        <p:sp>
          <p:nvSpPr>
            <p:cNvPr id="9234" name="Text Box 25"/>
            <p:cNvSpPr txBox="1">
              <a:spLocks noChangeArrowheads="1"/>
            </p:cNvSpPr>
            <p:nvPr/>
          </p:nvSpPr>
          <p:spPr bwMode="auto">
            <a:xfrm>
              <a:off x="7213" y="7763"/>
              <a:ext cx="575" cy="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>
                  <a:latin typeface="Times New Roman" pitchFamily="18" charset="0"/>
                  <a:sym typeface="Symbol" pitchFamily="18" charset="2"/>
                </a:rPr>
                <a:t>PPF</a:t>
              </a:r>
              <a:endParaRPr lang="en-US" altLang="en-US" sz="1800"/>
            </a:p>
          </p:txBody>
        </p:sp>
        <p:sp>
          <p:nvSpPr>
            <p:cNvPr id="9235" name="Text Box 26"/>
            <p:cNvSpPr txBox="1">
              <a:spLocks noChangeArrowheads="1"/>
            </p:cNvSpPr>
            <p:nvPr/>
          </p:nvSpPr>
          <p:spPr bwMode="auto">
            <a:xfrm>
              <a:off x="5716" y="4365"/>
              <a:ext cx="764" cy="5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>
                  <a:latin typeface="Times New Roman" pitchFamily="18" charset="0"/>
                </a:rPr>
                <a:t>- p</a:t>
              </a:r>
              <a:r>
                <a:rPr lang="en-US" altLang="en-US" sz="1200" baseline="-25000">
                  <a:latin typeface="Times New Roman" pitchFamily="18" charset="0"/>
                </a:rPr>
                <a:t>r</a:t>
              </a:r>
              <a:r>
                <a:rPr lang="en-US" altLang="en-US" sz="1200">
                  <a:latin typeface="Times New Roman" pitchFamily="18" charset="0"/>
                </a:rPr>
                <a:t> /p</a:t>
              </a:r>
              <a:r>
                <a:rPr lang="en-US" altLang="en-US" sz="1200" baseline="-25000">
                  <a:latin typeface="Times New Roman" pitchFamily="18" charset="0"/>
                </a:rPr>
                <a:t>f</a:t>
              </a:r>
              <a:endParaRPr lang="en-US" altLang="en-US" sz="1800"/>
            </a:p>
          </p:txBody>
        </p:sp>
        <p:sp>
          <p:nvSpPr>
            <p:cNvPr id="9236" name="Text Box 27"/>
            <p:cNvSpPr txBox="1">
              <a:spLocks noChangeArrowheads="1"/>
            </p:cNvSpPr>
            <p:nvPr/>
          </p:nvSpPr>
          <p:spPr bwMode="auto">
            <a:xfrm>
              <a:off x="8594" y="5229"/>
              <a:ext cx="513" cy="4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>
                  <a:latin typeface="Times New Roman" pitchFamily="18" charset="0"/>
                  <a:sym typeface="Symbol" pitchFamily="18" charset="2"/>
                </a:rPr>
                <a:t></a:t>
              </a:r>
              <a:r>
                <a:rPr lang="en-US" altLang="en-US" sz="1200" baseline="-25000">
                  <a:latin typeface="Times New Roman" pitchFamily="18" charset="0"/>
                </a:rPr>
                <a:t>1</a:t>
              </a:r>
              <a:endParaRPr lang="en-US" altLang="en-US" sz="1800"/>
            </a:p>
          </p:txBody>
        </p:sp>
        <p:sp>
          <p:nvSpPr>
            <p:cNvPr id="9237" name="Rectangle 28"/>
            <p:cNvSpPr>
              <a:spLocks noChangeArrowheads="1"/>
            </p:cNvSpPr>
            <p:nvPr/>
          </p:nvSpPr>
          <p:spPr bwMode="auto">
            <a:xfrm>
              <a:off x="3572" y="5516"/>
              <a:ext cx="4580" cy="2712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38" name="Text Box 29"/>
            <p:cNvSpPr txBox="1">
              <a:spLocks noChangeArrowheads="1"/>
            </p:cNvSpPr>
            <p:nvPr/>
          </p:nvSpPr>
          <p:spPr bwMode="auto">
            <a:xfrm>
              <a:off x="5476" y="4797"/>
              <a:ext cx="595" cy="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>
                  <a:latin typeface="Times New Roman" pitchFamily="18" charset="0"/>
                </a:rPr>
                <a:t>B</a:t>
              </a:r>
              <a:endParaRPr lang="en-US" altLang="en-US" sz="1800"/>
            </a:p>
          </p:txBody>
        </p:sp>
        <p:sp>
          <p:nvSpPr>
            <p:cNvPr id="9239" name="Text Box 30"/>
            <p:cNvSpPr txBox="1">
              <a:spLocks noChangeArrowheads="1"/>
            </p:cNvSpPr>
            <p:nvPr/>
          </p:nvSpPr>
          <p:spPr bwMode="auto">
            <a:xfrm>
              <a:off x="7978" y="5104"/>
              <a:ext cx="259" cy="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>
                  <a:latin typeface="Times New Roman" pitchFamily="18" charset="0"/>
                </a:rPr>
                <a:t>C</a:t>
              </a:r>
              <a:endParaRPr lang="en-US" altLang="en-US" sz="1800"/>
            </a:p>
          </p:txBody>
        </p:sp>
        <p:grpSp>
          <p:nvGrpSpPr>
            <p:cNvPr id="9240" name="Group 31"/>
            <p:cNvGrpSpPr>
              <a:grpSpLocks/>
            </p:cNvGrpSpPr>
            <p:nvPr/>
          </p:nvGrpSpPr>
          <p:grpSpPr bwMode="auto">
            <a:xfrm>
              <a:off x="5465" y="4584"/>
              <a:ext cx="315" cy="118"/>
              <a:chOff x="4744" y="3636"/>
              <a:chExt cx="344" cy="189"/>
            </a:xfrm>
          </p:grpSpPr>
          <p:sp>
            <p:nvSpPr>
              <p:cNvPr id="9246" name="Line 32"/>
              <p:cNvSpPr>
                <a:spLocks noChangeShapeType="1"/>
              </p:cNvSpPr>
              <p:nvPr/>
            </p:nvSpPr>
            <p:spPr bwMode="auto">
              <a:xfrm>
                <a:off x="4744" y="3636"/>
                <a:ext cx="337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47" name="Line 33"/>
              <p:cNvSpPr>
                <a:spLocks noChangeShapeType="1"/>
              </p:cNvSpPr>
              <p:nvPr/>
            </p:nvSpPr>
            <p:spPr bwMode="auto">
              <a:xfrm rot="16200000" flipV="1">
                <a:off x="4993" y="3731"/>
                <a:ext cx="189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241" name="Text Box 34"/>
            <p:cNvSpPr txBox="1">
              <a:spLocks noChangeArrowheads="1"/>
            </p:cNvSpPr>
            <p:nvPr/>
          </p:nvSpPr>
          <p:spPr bwMode="auto">
            <a:xfrm>
              <a:off x="6990" y="8181"/>
              <a:ext cx="672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200">
                <a:latin typeface="Times New Roman" pitchFamily="18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42" name="Text Box 35"/>
            <p:cNvSpPr txBox="1">
              <a:spLocks noChangeArrowheads="1"/>
            </p:cNvSpPr>
            <p:nvPr/>
          </p:nvSpPr>
          <p:spPr bwMode="auto">
            <a:xfrm>
              <a:off x="7380" y="8181"/>
              <a:ext cx="698" cy="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200">
                <a:latin typeface="Times New Roman" pitchFamily="18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43" name="AutoShape 36"/>
            <p:cNvSpPr>
              <a:spLocks/>
            </p:cNvSpPr>
            <p:nvPr/>
          </p:nvSpPr>
          <p:spPr bwMode="auto">
            <a:xfrm>
              <a:off x="3347" y="4853"/>
              <a:ext cx="143" cy="663"/>
            </a:xfrm>
            <a:prstGeom prst="leftBrace">
              <a:avLst>
                <a:gd name="adj1" fmla="val 56345"/>
                <a:gd name="adj2" fmla="val 49856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44" name="Text Box 37"/>
            <p:cNvSpPr txBox="1">
              <a:spLocks noChangeArrowheads="1"/>
            </p:cNvSpPr>
            <p:nvPr/>
          </p:nvSpPr>
          <p:spPr bwMode="auto">
            <a:xfrm>
              <a:off x="3059" y="5516"/>
              <a:ext cx="608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45" name="Text Box 38"/>
            <p:cNvSpPr txBox="1">
              <a:spLocks noChangeArrowheads="1"/>
            </p:cNvSpPr>
            <p:nvPr/>
          </p:nvSpPr>
          <p:spPr bwMode="auto">
            <a:xfrm>
              <a:off x="2364" y="4781"/>
              <a:ext cx="983" cy="7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>
                  <a:latin typeface="Times New Roman" pitchFamily="18" charset="0"/>
                </a:rPr>
                <a:t>Marketed Surplus</a:t>
              </a:r>
              <a:endParaRPr lang="en-US" altLang="en-US" sz="1800"/>
            </a:p>
          </p:txBody>
        </p:sp>
      </p:grpSp>
      <p:sp>
        <p:nvSpPr>
          <p:cNvPr id="9220" name="Text Box 38"/>
          <p:cNvSpPr txBox="1">
            <a:spLocks noChangeArrowheads="1"/>
          </p:cNvSpPr>
          <p:nvPr/>
        </p:nvSpPr>
        <p:spPr bwMode="auto">
          <a:xfrm>
            <a:off x="4833938" y="5765800"/>
            <a:ext cx="8953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itchFamily="18" charset="0"/>
              </a:rPr>
              <a:t>Purchases</a:t>
            </a:r>
            <a:endParaRPr lang="en-US" altLang="en-US" sz="1800"/>
          </a:p>
        </p:txBody>
      </p:sp>
      <p:sp>
        <p:nvSpPr>
          <p:cNvPr id="9221" name="Text Box 19"/>
          <p:cNvSpPr txBox="1">
            <a:spLocks noChangeArrowheads="1"/>
          </p:cNvSpPr>
          <p:nvPr/>
        </p:nvSpPr>
        <p:spPr bwMode="auto">
          <a:xfrm>
            <a:off x="4786313" y="3994150"/>
            <a:ext cx="2794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itchFamily="18" charset="0"/>
              </a:rPr>
              <a:t>A</a:t>
            </a:r>
            <a:endParaRPr lang="en-US" altLang="en-US" sz="1800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5580128"/>
              </p:ext>
            </p:extLst>
          </p:nvPr>
        </p:nvGraphicFramePr>
        <p:xfrm>
          <a:off x="4154170" y="5680075"/>
          <a:ext cx="203200" cy="24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0" name="Equation" r:id="rId3" imgW="203040" imgH="241200" progId="Equation.DSMT4">
                  <p:embed/>
                </p:oleObj>
              </mc:Choice>
              <mc:Fallback>
                <p:oleObj name="Equation" r:id="rId3" imgW="203040" imgH="2412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54170" y="5680075"/>
                        <a:ext cx="203200" cy="241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6555159"/>
              </p:ext>
            </p:extLst>
          </p:nvPr>
        </p:nvGraphicFramePr>
        <p:xfrm>
          <a:off x="6077585" y="5706110"/>
          <a:ext cx="203200" cy="24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1" name="Equation" r:id="rId5" imgW="203040" imgH="241200" progId="Equation.DSMT4">
                  <p:embed/>
                </p:oleObj>
              </mc:Choice>
              <mc:Fallback>
                <p:oleObj name="Equation" r:id="rId5" imgW="203040" imgH="2412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7585" y="5706110"/>
                        <a:ext cx="203200" cy="241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028194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9" name="Group 8"/>
          <p:cNvGrpSpPr>
            <a:grpSpLocks/>
          </p:cNvGrpSpPr>
          <p:nvPr/>
        </p:nvGrpSpPr>
        <p:grpSpPr bwMode="auto">
          <a:xfrm>
            <a:off x="1072234" y="1524000"/>
            <a:ext cx="6858000" cy="5105400"/>
            <a:chOff x="1757" y="1708"/>
            <a:chExt cx="8600" cy="8160"/>
          </a:xfrm>
        </p:grpSpPr>
        <p:sp>
          <p:nvSpPr>
            <p:cNvPr id="9223" name="Text Box 9"/>
            <p:cNvSpPr txBox="1">
              <a:spLocks noChangeArrowheads="1"/>
            </p:cNvSpPr>
            <p:nvPr/>
          </p:nvSpPr>
          <p:spPr bwMode="auto">
            <a:xfrm>
              <a:off x="1757" y="1708"/>
              <a:ext cx="8600" cy="8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24" name="Rectangle 10"/>
            <p:cNvSpPr>
              <a:spLocks noChangeArrowheads="1"/>
            </p:cNvSpPr>
            <p:nvPr/>
          </p:nvSpPr>
          <p:spPr bwMode="auto">
            <a:xfrm>
              <a:off x="3570" y="4365"/>
              <a:ext cx="517" cy="3865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grpSp>
          <p:nvGrpSpPr>
            <p:cNvPr id="9225" name="Group 12"/>
            <p:cNvGrpSpPr>
              <a:grpSpLocks/>
            </p:cNvGrpSpPr>
            <p:nvPr/>
          </p:nvGrpSpPr>
          <p:grpSpPr bwMode="auto">
            <a:xfrm>
              <a:off x="3570" y="3188"/>
              <a:ext cx="5040" cy="5040"/>
              <a:chOff x="940" y="2960"/>
              <a:chExt cx="5040" cy="5040"/>
            </a:xfrm>
          </p:grpSpPr>
          <p:sp>
            <p:nvSpPr>
              <p:cNvPr id="9248" name="Line 13"/>
              <p:cNvSpPr>
                <a:spLocks noChangeShapeType="1"/>
              </p:cNvSpPr>
              <p:nvPr/>
            </p:nvSpPr>
            <p:spPr bwMode="auto">
              <a:xfrm>
                <a:off x="940" y="2960"/>
                <a:ext cx="0" cy="504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49" name="Line 14"/>
              <p:cNvSpPr>
                <a:spLocks noChangeShapeType="1"/>
              </p:cNvSpPr>
              <p:nvPr/>
            </p:nvSpPr>
            <p:spPr bwMode="auto">
              <a:xfrm rot="5400000">
                <a:off x="3460" y="5480"/>
                <a:ext cx="0" cy="504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228" name="Text Box 17"/>
            <p:cNvSpPr txBox="1">
              <a:spLocks noChangeArrowheads="1"/>
            </p:cNvSpPr>
            <p:nvPr/>
          </p:nvSpPr>
          <p:spPr bwMode="auto">
            <a:xfrm>
              <a:off x="2505" y="2898"/>
              <a:ext cx="1190" cy="7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>
                  <a:latin typeface="Times New Roman" pitchFamily="18" charset="0"/>
                </a:rPr>
                <a:t>Fish</a:t>
              </a:r>
              <a:br>
                <a:rPr lang="en-US" altLang="en-US" sz="1200">
                  <a:latin typeface="Times New Roman" pitchFamily="18" charset="0"/>
                </a:rPr>
              </a:br>
              <a:r>
                <a:rPr lang="en-US" altLang="en-US" sz="1200">
                  <a:latin typeface="Times New Roman" pitchFamily="18" charset="0"/>
                </a:rPr>
                <a:t>(Q</a:t>
              </a:r>
              <a:r>
                <a:rPr lang="en-US" altLang="en-US" sz="1200" baseline="-25000">
                  <a:latin typeface="Times New Roman" pitchFamily="18" charset="0"/>
                </a:rPr>
                <a:t>f</a:t>
              </a:r>
              <a:r>
                <a:rPr lang="en-US" altLang="en-US" sz="1200">
                  <a:latin typeface="Times New Roman" pitchFamily="18" charset="0"/>
                </a:rPr>
                <a:t>,C</a:t>
              </a:r>
              <a:r>
                <a:rPr lang="en-US" altLang="en-US" sz="1200" baseline="-25000">
                  <a:latin typeface="Times New Roman" pitchFamily="18" charset="0"/>
                </a:rPr>
                <a:t>f</a:t>
              </a:r>
              <a:r>
                <a:rPr lang="en-US" altLang="en-US" sz="1200">
                  <a:latin typeface="Times New Roman" pitchFamily="18" charset="0"/>
                </a:rPr>
                <a:t>)</a:t>
              </a:r>
              <a:endParaRPr lang="en-US" altLang="en-US" sz="1800"/>
            </a:p>
          </p:txBody>
        </p:sp>
        <p:sp>
          <p:nvSpPr>
            <p:cNvPr id="9229" name="Freeform 18"/>
            <p:cNvSpPr>
              <a:spLocks/>
            </p:cNvSpPr>
            <p:nvPr/>
          </p:nvSpPr>
          <p:spPr bwMode="auto">
            <a:xfrm>
              <a:off x="6233" y="3958"/>
              <a:ext cx="2647" cy="1950"/>
            </a:xfrm>
            <a:custGeom>
              <a:avLst/>
              <a:gdLst>
                <a:gd name="T0" fmla="*/ 0 w 2647"/>
                <a:gd name="T1" fmla="*/ 0 h 1950"/>
                <a:gd name="T2" fmla="*/ 232 w 2647"/>
                <a:gd name="T3" fmla="*/ 472 h 1950"/>
                <a:gd name="T4" fmla="*/ 595 w 2647"/>
                <a:gd name="T5" fmla="*/ 943 h 1950"/>
                <a:gd name="T6" fmla="*/ 1077 w 2647"/>
                <a:gd name="T7" fmla="*/ 1350 h 1950"/>
                <a:gd name="T8" fmla="*/ 1947 w 2647"/>
                <a:gd name="T9" fmla="*/ 1810 h 1950"/>
                <a:gd name="T10" fmla="*/ 2647 w 2647"/>
                <a:gd name="T11" fmla="*/ 1950 h 195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47" h="1950">
                  <a:moveTo>
                    <a:pt x="0" y="0"/>
                  </a:moveTo>
                  <a:cubicBezTo>
                    <a:pt x="35" y="79"/>
                    <a:pt x="133" y="315"/>
                    <a:pt x="232" y="472"/>
                  </a:cubicBezTo>
                  <a:cubicBezTo>
                    <a:pt x="331" y="629"/>
                    <a:pt x="454" y="797"/>
                    <a:pt x="595" y="943"/>
                  </a:cubicBezTo>
                  <a:cubicBezTo>
                    <a:pt x="736" y="1089"/>
                    <a:pt x="852" y="1206"/>
                    <a:pt x="1077" y="1350"/>
                  </a:cubicBezTo>
                  <a:cubicBezTo>
                    <a:pt x="1302" y="1494"/>
                    <a:pt x="1685" y="1710"/>
                    <a:pt x="1947" y="1810"/>
                  </a:cubicBezTo>
                  <a:cubicBezTo>
                    <a:pt x="2209" y="1910"/>
                    <a:pt x="2501" y="1921"/>
                    <a:pt x="2647" y="195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30" name="Text Box 20"/>
            <p:cNvSpPr txBox="1">
              <a:spLocks noChangeArrowheads="1"/>
            </p:cNvSpPr>
            <p:nvPr/>
          </p:nvSpPr>
          <p:spPr bwMode="auto">
            <a:xfrm>
              <a:off x="3059" y="4584"/>
              <a:ext cx="608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31" name="Text Box 21"/>
            <p:cNvSpPr txBox="1">
              <a:spLocks noChangeArrowheads="1"/>
            </p:cNvSpPr>
            <p:nvPr/>
          </p:nvSpPr>
          <p:spPr bwMode="auto">
            <a:xfrm>
              <a:off x="5568" y="9119"/>
              <a:ext cx="2465" cy="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200">
                <a:latin typeface="Times New Roman" pitchFamily="18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32" name="AutoShape 22"/>
            <p:cNvSpPr>
              <a:spLocks/>
            </p:cNvSpPr>
            <p:nvPr/>
          </p:nvSpPr>
          <p:spPr bwMode="auto">
            <a:xfrm rot="16200000">
              <a:off x="5963" y="6402"/>
              <a:ext cx="241" cy="3990"/>
            </a:xfrm>
            <a:prstGeom prst="leftBrace">
              <a:avLst>
                <a:gd name="adj1" fmla="val 108792"/>
                <a:gd name="adj2" fmla="val 49856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33" name="Text Box 24"/>
            <p:cNvSpPr txBox="1">
              <a:spLocks noChangeArrowheads="1"/>
            </p:cNvSpPr>
            <p:nvPr/>
          </p:nvSpPr>
          <p:spPr bwMode="auto">
            <a:xfrm>
              <a:off x="7961" y="8277"/>
              <a:ext cx="1028" cy="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>
                  <a:latin typeface="Times New Roman" pitchFamily="18" charset="0"/>
                </a:rPr>
                <a:t>Rice</a:t>
              </a:r>
              <a:br>
                <a:rPr lang="en-US" altLang="en-US" sz="1200">
                  <a:latin typeface="Times New Roman" pitchFamily="18" charset="0"/>
                </a:rPr>
              </a:br>
              <a:r>
                <a:rPr lang="en-US" altLang="en-US" sz="1200">
                  <a:latin typeface="Times New Roman" pitchFamily="18" charset="0"/>
                </a:rPr>
                <a:t>(Q</a:t>
              </a:r>
              <a:r>
                <a:rPr lang="en-US" altLang="en-US" sz="1200" baseline="-25000">
                  <a:latin typeface="Times New Roman" pitchFamily="18" charset="0"/>
                </a:rPr>
                <a:t>r</a:t>
              </a:r>
              <a:r>
                <a:rPr lang="en-US" altLang="en-US" sz="1200">
                  <a:latin typeface="Times New Roman" pitchFamily="18" charset="0"/>
                </a:rPr>
                <a:t>, C</a:t>
              </a:r>
              <a:r>
                <a:rPr lang="en-US" altLang="en-US" sz="1200" baseline="-25000">
                  <a:latin typeface="Times New Roman" pitchFamily="18" charset="0"/>
                </a:rPr>
                <a:t>r</a:t>
              </a:r>
              <a:r>
                <a:rPr lang="en-US" altLang="en-US" sz="1200">
                  <a:latin typeface="Times New Roman" pitchFamily="18" charset="0"/>
                </a:rPr>
                <a:t>)</a:t>
              </a:r>
              <a:endParaRPr lang="en-US" altLang="en-US" sz="1800"/>
            </a:p>
          </p:txBody>
        </p:sp>
        <p:sp>
          <p:nvSpPr>
            <p:cNvPr id="9234" name="Text Box 25"/>
            <p:cNvSpPr txBox="1">
              <a:spLocks noChangeArrowheads="1"/>
            </p:cNvSpPr>
            <p:nvPr/>
          </p:nvSpPr>
          <p:spPr bwMode="auto">
            <a:xfrm>
              <a:off x="6765" y="7763"/>
              <a:ext cx="575" cy="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 dirty="0">
                  <a:latin typeface="Times New Roman" pitchFamily="18" charset="0"/>
                  <a:sym typeface="Symbol" pitchFamily="18" charset="2"/>
                </a:rPr>
                <a:t>PPF</a:t>
              </a:r>
              <a:endParaRPr lang="en-US" altLang="en-US" sz="1800" dirty="0"/>
            </a:p>
          </p:txBody>
        </p:sp>
        <p:sp>
          <p:nvSpPr>
            <p:cNvPr id="9235" name="Text Box 26"/>
            <p:cNvSpPr txBox="1">
              <a:spLocks noChangeArrowheads="1"/>
            </p:cNvSpPr>
            <p:nvPr/>
          </p:nvSpPr>
          <p:spPr bwMode="auto">
            <a:xfrm>
              <a:off x="5688" y="4527"/>
              <a:ext cx="764" cy="5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>
                  <a:latin typeface="Times New Roman" pitchFamily="18" charset="0"/>
                </a:rPr>
                <a:t>- p</a:t>
              </a:r>
              <a:r>
                <a:rPr lang="en-US" altLang="en-US" sz="1200" baseline="-25000">
                  <a:latin typeface="Times New Roman" pitchFamily="18" charset="0"/>
                </a:rPr>
                <a:t>r</a:t>
              </a:r>
              <a:r>
                <a:rPr lang="en-US" altLang="en-US" sz="1200">
                  <a:latin typeface="Times New Roman" pitchFamily="18" charset="0"/>
                </a:rPr>
                <a:t> /p</a:t>
              </a:r>
              <a:r>
                <a:rPr lang="en-US" altLang="en-US" sz="1200" baseline="-25000">
                  <a:latin typeface="Times New Roman" pitchFamily="18" charset="0"/>
                </a:rPr>
                <a:t>f</a:t>
              </a:r>
              <a:endParaRPr lang="en-US" altLang="en-US" sz="1800"/>
            </a:p>
          </p:txBody>
        </p:sp>
        <p:sp>
          <p:nvSpPr>
            <p:cNvPr id="9236" name="Text Box 27"/>
            <p:cNvSpPr txBox="1">
              <a:spLocks noChangeArrowheads="1"/>
            </p:cNvSpPr>
            <p:nvPr/>
          </p:nvSpPr>
          <p:spPr bwMode="auto">
            <a:xfrm>
              <a:off x="8594" y="5427"/>
              <a:ext cx="513" cy="4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 dirty="0">
                  <a:latin typeface="Times New Roman" pitchFamily="18" charset="0"/>
                  <a:sym typeface="Symbol" pitchFamily="18" charset="2"/>
                </a:rPr>
                <a:t></a:t>
              </a:r>
              <a:r>
                <a:rPr lang="en-US" altLang="en-US" sz="1200" baseline="-25000" dirty="0" smtClean="0">
                  <a:latin typeface="Times New Roman" pitchFamily="18" charset="0"/>
                </a:rPr>
                <a:t>1</a:t>
              </a:r>
              <a:r>
                <a:rPr lang="en-US" altLang="en-US" sz="1200" dirty="0" smtClean="0">
                  <a:latin typeface="Times New Roman" pitchFamily="18" charset="0"/>
                </a:rPr>
                <a:t>’</a:t>
              </a:r>
              <a:endParaRPr lang="en-US" altLang="en-US" sz="1800" dirty="0"/>
            </a:p>
          </p:txBody>
        </p:sp>
        <p:sp>
          <p:nvSpPr>
            <p:cNvPr id="9237" name="Rectangle 28"/>
            <p:cNvSpPr>
              <a:spLocks noChangeArrowheads="1"/>
            </p:cNvSpPr>
            <p:nvPr/>
          </p:nvSpPr>
          <p:spPr bwMode="auto">
            <a:xfrm>
              <a:off x="3527" y="5768"/>
              <a:ext cx="4580" cy="246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38" name="Text Box 29"/>
            <p:cNvSpPr txBox="1">
              <a:spLocks noChangeArrowheads="1"/>
            </p:cNvSpPr>
            <p:nvPr/>
          </p:nvSpPr>
          <p:spPr bwMode="auto">
            <a:xfrm>
              <a:off x="3919" y="3952"/>
              <a:ext cx="595" cy="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 dirty="0" smtClean="0">
                  <a:latin typeface="Times New Roman" pitchFamily="18" charset="0"/>
                </a:rPr>
                <a:t>B’</a:t>
              </a:r>
              <a:endParaRPr lang="en-US" altLang="en-US" sz="1800" dirty="0"/>
            </a:p>
          </p:txBody>
        </p:sp>
        <p:sp>
          <p:nvSpPr>
            <p:cNvPr id="9239" name="Text Box 30"/>
            <p:cNvSpPr txBox="1">
              <a:spLocks noChangeArrowheads="1"/>
            </p:cNvSpPr>
            <p:nvPr/>
          </p:nvSpPr>
          <p:spPr bwMode="auto">
            <a:xfrm>
              <a:off x="7982" y="5306"/>
              <a:ext cx="493" cy="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 dirty="0" smtClean="0">
                  <a:latin typeface="Times New Roman" pitchFamily="18" charset="0"/>
                </a:rPr>
                <a:t>C’</a:t>
              </a:r>
              <a:endParaRPr lang="en-US" altLang="en-US" sz="1800" dirty="0"/>
            </a:p>
          </p:txBody>
        </p:sp>
        <p:grpSp>
          <p:nvGrpSpPr>
            <p:cNvPr id="9240" name="Group 31"/>
            <p:cNvGrpSpPr>
              <a:grpSpLocks/>
            </p:cNvGrpSpPr>
            <p:nvPr/>
          </p:nvGrpSpPr>
          <p:grpSpPr bwMode="auto">
            <a:xfrm>
              <a:off x="5442" y="4746"/>
              <a:ext cx="315" cy="118"/>
              <a:chOff x="4717" y="3897"/>
              <a:chExt cx="344" cy="189"/>
            </a:xfrm>
          </p:grpSpPr>
          <p:sp>
            <p:nvSpPr>
              <p:cNvPr id="9246" name="Line 32"/>
              <p:cNvSpPr>
                <a:spLocks noChangeShapeType="1"/>
              </p:cNvSpPr>
              <p:nvPr/>
            </p:nvSpPr>
            <p:spPr bwMode="auto">
              <a:xfrm>
                <a:off x="4717" y="3897"/>
                <a:ext cx="337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47" name="Line 33"/>
              <p:cNvSpPr>
                <a:spLocks noChangeShapeType="1"/>
              </p:cNvSpPr>
              <p:nvPr/>
            </p:nvSpPr>
            <p:spPr bwMode="auto">
              <a:xfrm rot="16200000" flipV="1">
                <a:off x="4966" y="3992"/>
                <a:ext cx="189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241" name="Text Box 34"/>
            <p:cNvSpPr txBox="1">
              <a:spLocks noChangeArrowheads="1"/>
            </p:cNvSpPr>
            <p:nvPr/>
          </p:nvSpPr>
          <p:spPr bwMode="auto">
            <a:xfrm>
              <a:off x="6990" y="8181"/>
              <a:ext cx="672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200">
                <a:latin typeface="Times New Roman" pitchFamily="18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42" name="Text Box 35"/>
            <p:cNvSpPr txBox="1">
              <a:spLocks noChangeArrowheads="1"/>
            </p:cNvSpPr>
            <p:nvPr/>
          </p:nvSpPr>
          <p:spPr bwMode="auto">
            <a:xfrm>
              <a:off x="7380" y="8181"/>
              <a:ext cx="698" cy="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200">
                <a:latin typeface="Times New Roman" pitchFamily="18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43" name="AutoShape 36"/>
            <p:cNvSpPr>
              <a:spLocks/>
            </p:cNvSpPr>
            <p:nvPr/>
          </p:nvSpPr>
          <p:spPr bwMode="auto">
            <a:xfrm>
              <a:off x="3347" y="4365"/>
              <a:ext cx="143" cy="1423"/>
            </a:xfrm>
            <a:prstGeom prst="leftBrace">
              <a:avLst>
                <a:gd name="adj1" fmla="val 56345"/>
                <a:gd name="adj2" fmla="val 49856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44" name="Text Box 37"/>
            <p:cNvSpPr txBox="1">
              <a:spLocks noChangeArrowheads="1"/>
            </p:cNvSpPr>
            <p:nvPr/>
          </p:nvSpPr>
          <p:spPr bwMode="auto">
            <a:xfrm>
              <a:off x="3059" y="5516"/>
              <a:ext cx="608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45" name="Text Box 38"/>
            <p:cNvSpPr txBox="1">
              <a:spLocks noChangeArrowheads="1"/>
            </p:cNvSpPr>
            <p:nvPr/>
          </p:nvSpPr>
          <p:spPr bwMode="auto">
            <a:xfrm>
              <a:off x="2364" y="4781"/>
              <a:ext cx="983" cy="7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>
                  <a:latin typeface="Times New Roman" pitchFamily="18" charset="0"/>
                </a:rPr>
                <a:t>Marketed Surplus</a:t>
              </a:r>
              <a:endParaRPr lang="en-US" altLang="en-US" sz="1800"/>
            </a:p>
          </p:txBody>
        </p:sp>
      </p:grpSp>
      <p:sp>
        <p:nvSpPr>
          <p:cNvPr id="9220" name="Text Box 38"/>
          <p:cNvSpPr txBox="1">
            <a:spLocks noChangeArrowheads="1"/>
          </p:cNvSpPr>
          <p:nvPr/>
        </p:nvSpPr>
        <p:spPr bwMode="auto">
          <a:xfrm>
            <a:off x="4833938" y="5765800"/>
            <a:ext cx="8953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200" dirty="0">
                <a:latin typeface="Times New Roman" pitchFamily="18" charset="0"/>
              </a:rPr>
              <a:t>Purchases</a:t>
            </a:r>
            <a:endParaRPr lang="en-US" altLang="en-US" sz="1800" dirty="0"/>
          </a:p>
        </p:txBody>
      </p:sp>
      <p:sp>
        <p:nvSpPr>
          <p:cNvPr id="9221" name="Text Box 19"/>
          <p:cNvSpPr txBox="1">
            <a:spLocks noChangeArrowheads="1"/>
          </p:cNvSpPr>
          <p:nvPr/>
        </p:nvSpPr>
        <p:spPr bwMode="auto">
          <a:xfrm>
            <a:off x="4786313" y="3994150"/>
            <a:ext cx="2794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itchFamily="18" charset="0"/>
              </a:rPr>
              <a:t>A</a:t>
            </a:r>
            <a:endParaRPr lang="en-US" altLang="en-US" sz="1800"/>
          </a:p>
        </p:txBody>
      </p:sp>
      <p:sp>
        <p:nvSpPr>
          <p:cNvPr id="34" name="Arc 15"/>
          <p:cNvSpPr>
            <a:spLocks/>
          </p:cNvSpPr>
          <p:nvPr/>
        </p:nvSpPr>
        <p:spPr bwMode="auto">
          <a:xfrm rot="779522">
            <a:off x="2264984" y="3394547"/>
            <a:ext cx="3052230" cy="1889862"/>
          </a:xfrm>
          <a:custGeom>
            <a:avLst/>
            <a:gdLst>
              <a:gd name="T0" fmla="*/ 0 w 21600"/>
              <a:gd name="T1" fmla="*/ 0 h 21600"/>
              <a:gd name="T2" fmla="*/ 786 w 21600"/>
              <a:gd name="T3" fmla="*/ 756 h 21600"/>
              <a:gd name="T4" fmla="*/ 0 w 21600"/>
              <a:gd name="T5" fmla="*/ 75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" name="Line 16"/>
          <p:cNvSpPr>
            <a:spLocks noChangeShapeType="1"/>
          </p:cNvSpPr>
          <p:nvPr/>
        </p:nvSpPr>
        <p:spPr bwMode="auto">
          <a:xfrm rot="19955023">
            <a:off x="3374803" y="2380727"/>
            <a:ext cx="2843678" cy="2625902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" name="Title 1"/>
          <p:cNvSpPr txBox="1">
            <a:spLocks/>
          </p:cNvSpPr>
          <p:nvPr/>
        </p:nvSpPr>
        <p:spPr bwMode="auto">
          <a:xfrm>
            <a:off x="609600" y="4270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altLang="en-US" kern="0" dirty="0" smtClean="0"/>
              <a:t>Production and Consumption, Drought Year, With Markets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9248071"/>
              </p:ext>
            </p:extLst>
          </p:nvPr>
        </p:nvGraphicFramePr>
        <p:xfrm>
          <a:off x="2850833" y="5679758"/>
          <a:ext cx="203200" cy="24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0" name="Equation" r:id="rId3" imgW="203040" imgH="241200" progId="Equation.DSMT4">
                  <p:embed/>
                </p:oleObj>
              </mc:Choice>
              <mc:Fallback>
                <p:oleObj name="Equation" r:id="rId3" imgW="203040" imgH="2412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0833" y="5679758"/>
                        <a:ext cx="203200" cy="241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7717334"/>
              </p:ext>
            </p:extLst>
          </p:nvPr>
        </p:nvGraphicFramePr>
        <p:xfrm>
          <a:off x="6055043" y="5683568"/>
          <a:ext cx="203200" cy="24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1" name="Equation" r:id="rId5" imgW="203040" imgH="241200" progId="Equation.DSMT4">
                  <p:embed/>
                </p:oleObj>
              </mc:Choice>
              <mc:Fallback>
                <p:oleObj name="Equation" r:id="rId5" imgW="203040" imgH="2412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55043" y="5683568"/>
                        <a:ext cx="203200" cy="241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718733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9" name="Group 8"/>
          <p:cNvGrpSpPr>
            <a:grpSpLocks/>
          </p:cNvGrpSpPr>
          <p:nvPr/>
        </p:nvGrpSpPr>
        <p:grpSpPr bwMode="auto">
          <a:xfrm>
            <a:off x="1072234" y="1524000"/>
            <a:ext cx="6858000" cy="5105400"/>
            <a:chOff x="1757" y="1708"/>
            <a:chExt cx="8600" cy="8160"/>
          </a:xfrm>
        </p:grpSpPr>
        <p:sp>
          <p:nvSpPr>
            <p:cNvPr id="9223" name="Text Box 9"/>
            <p:cNvSpPr txBox="1">
              <a:spLocks noChangeArrowheads="1"/>
            </p:cNvSpPr>
            <p:nvPr/>
          </p:nvSpPr>
          <p:spPr bwMode="auto">
            <a:xfrm>
              <a:off x="1757" y="1708"/>
              <a:ext cx="8600" cy="8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grpSp>
          <p:nvGrpSpPr>
            <p:cNvPr id="9225" name="Group 12"/>
            <p:cNvGrpSpPr>
              <a:grpSpLocks/>
            </p:cNvGrpSpPr>
            <p:nvPr/>
          </p:nvGrpSpPr>
          <p:grpSpPr bwMode="auto">
            <a:xfrm>
              <a:off x="3570" y="3188"/>
              <a:ext cx="5040" cy="5040"/>
              <a:chOff x="940" y="2960"/>
              <a:chExt cx="5040" cy="5040"/>
            </a:xfrm>
          </p:grpSpPr>
          <p:sp>
            <p:nvSpPr>
              <p:cNvPr id="9248" name="Line 13"/>
              <p:cNvSpPr>
                <a:spLocks noChangeShapeType="1"/>
              </p:cNvSpPr>
              <p:nvPr/>
            </p:nvSpPr>
            <p:spPr bwMode="auto">
              <a:xfrm>
                <a:off x="940" y="2960"/>
                <a:ext cx="0" cy="504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49" name="Line 14"/>
              <p:cNvSpPr>
                <a:spLocks noChangeShapeType="1"/>
              </p:cNvSpPr>
              <p:nvPr/>
            </p:nvSpPr>
            <p:spPr bwMode="auto">
              <a:xfrm rot="5400000">
                <a:off x="3460" y="5480"/>
                <a:ext cx="0" cy="504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228" name="Text Box 17"/>
            <p:cNvSpPr txBox="1">
              <a:spLocks noChangeArrowheads="1"/>
            </p:cNvSpPr>
            <p:nvPr/>
          </p:nvSpPr>
          <p:spPr bwMode="auto">
            <a:xfrm>
              <a:off x="2505" y="2898"/>
              <a:ext cx="1190" cy="7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>
                  <a:latin typeface="Times New Roman" pitchFamily="18" charset="0"/>
                </a:rPr>
                <a:t>Fish</a:t>
              </a:r>
              <a:br>
                <a:rPr lang="en-US" altLang="en-US" sz="1200">
                  <a:latin typeface="Times New Roman" pitchFamily="18" charset="0"/>
                </a:rPr>
              </a:br>
              <a:r>
                <a:rPr lang="en-US" altLang="en-US" sz="1200">
                  <a:latin typeface="Times New Roman" pitchFamily="18" charset="0"/>
                </a:rPr>
                <a:t>(Q</a:t>
              </a:r>
              <a:r>
                <a:rPr lang="en-US" altLang="en-US" sz="1200" baseline="-25000">
                  <a:latin typeface="Times New Roman" pitchFamily="18" charset="0"/>
                </a:rPr>
                <a:t>f</a:t>
              </a:r>
              <a:r>
                <a:rPr lang="en-US" altLang="en-US" sz="1200">
                  <a:latin typeface="Times New Roman" pitchFamily="18" charset="0"/>
                </a:rPr>
                <a:t>,C</a:t>
              </a:r>
              <a:r>
                <a:rPr lang="en-US" altLang="en-US" sz="1200" baseline="-25000">
                  <a:latin typeface="Times New Roman" pitchFamily="18" charset="0"/>
                </a:rPr>
                <a:t>f</a:t>
              </a:r>
              <a:r>
                <a:rPr lang="en-US" altLang="en-US" sz="1200">
                  <a:latin typeface="Times New Roman" pitchFamily="18" charset="0"/>
                </a:rPr>
                <a:t>)</a:t>
              </a:r>
              <a:endParaRPr lang="en-US" altLang="en-US" sz="1800"/>
            </a:p>
          </p:txBody>
        </p:sp>
        <p:sp>
          <p:nvSpPr>
            <p:cNvPr id="9229" name="Freeform 18"/>
            <p:cNvSpPr>
              <a:spLocks/>
            </p:cNvSpPr>
            <p:nvPr/>
          </p:nvSpPr>
          <p:spPr bwMode="auto">
            <a:xfrm>
              <a:off x="6233" y="3958"/>
              <a:ext cx="2647" cy="1950"/>
            </a:xfrm>
            <a:custGeom>
              <a:avLst/>
              <a:gdLst>
                <a:gd name="T0" fmla="*/ 0 w 2647"/>
                <a:gd name="T1" fmla="*/ 0 h 1950"/>
                <a:gd name="T2" fmla="*/ 232 w 2647"/>
                <a:gd name="T3" fmla="*/ 472 h 1950"/>
                <a:gd name="T4" fmla="*/ 595 w 2647"/>
                <a:gd name="T5" fmla="*/ 943 h 1950"/>
                <a:gd name="T6" fmla="*/ 1077 w 2647"/>
                <a:gd name="T7" fmla="*/ 1350 h 1950"/>
                <a:gd name="T8" fmla="*/ 1947 w 2647"/>
                <a:gd name="T9" fmla="*/ 1810 h 1950"/>
                <a:gd name="T10" fmla="*/ 2647 w 2647"/>
                <a:gd name="T11" fmla="*/ 1950 h 195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47" h="1950">
                  <a:moveTo>
                    <a:pt x="0" y="0"/>
                  </a:moveTo>
                  <a:cubicBezTo>
                    <a:pt x="35" y="79"/>
                    <a:pt x="133" y="315"/>
                    <a:pt x="232" y="472"/>
                  </a:cubicBezTo>
                  <a:cubicBezTo>
                    <a:pt x="331" y="629"/>
                    <a:pt x="454" y="797"/>
                    <a:pt x="595" y="943"/>
                  </a:cubicBezTo>
                  <a:cubicBezTo>
                    <a:pt x="736" y="1089"/>
                    <a:pt x="852" y="1206"/>
                    <a:pt x="1077" y="1350"/>
                  </a:cubicBezTo>
                  <a:cubicBezTo>
                    <a:pt x="1302" y="1494"/>
                    <a:pt x="1685" y="1710"/>
                    <a:pt x="1947" y="1810"/>
                  </a:cubicBezTo>
                  <a:cubicBezTo>
                    <a:pt x="2209" y="1910"/>
                    <a:pt x="2501" y="1921"/>
                    <a:pt x="2647" y="195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30" name="Text Box 20"/>
            <p:cNvSpPr txBox="1">
              <a:spLocks noChangeArrowheads="1"/>
            </p:cNvSpPr>
            <p:nvPr/>
          </p:nvSpPr>
          <p:spPr bwMode="auto">
            <a:xfrm>
              <a:off x="3059" y="4584"/>
              <a:ext cx="608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31" name="Text Box 21"/>
            <p:cNvSpPr txBox="1">
              <a:spLocks noChangeArrowheads="1"/>
            </p:cNvSpPr>
            <p:nvPr/>
          </p:nvSpPr>
          <p:spPr bwMode="auto">
            <a:xfrm>
              <a:off x="5568" y="9119"/>
              <a:ext cx="2465" cy="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200">
                <a:latin typeface="Times New Roman" pitchFamily="18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32" name="AutoShape 22"/>
            <p:cNvSpPr>
              <a:spLocks/>
            </p:cNvSpPr>
            <p:nvPr/>
          </p:nvSpPr>
          <p:spPr bwMode="auto">
            <a:xfrm rot="16200000">
              <a:off x="5704" y="6143"/>
              <a:ext cx="241" cy="4508"/>
            </a:xfrm>
            <a:prstGeom prst="leftBrace">
              <a:avLst>
                <a:gd name="adj1" fmla="val 108792"/>
                <a:gd name="adj2" fmla="val 49856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33" name="Text Box 24"/>
            <p:cNvSpPr txBox="1">
              <a:spLocks noChangeArrowheads="1"/>
            </p:cNvSpPr>
            <p:nvPr/>
          </p:nvSpPr>
          <p:spPr bwMode="auto">
            <a:xfrm>
              <a:off x="7961" y="8277"/>
              <a:ext cx="1028" cy="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>
                  <a:latin typeface="Times New Roman" pitchFamily="18" charset="0"/>
                </a:rPr>
                <a:t>Rice</a:t>
              </a:r>
              <a:br>
                <a:rPr lang="en-US" altLang="en-US" sz="1200">
                  <a:latin typeface="Times New Roman" pitchFamily="18" charset="0"/>
                </a:rPr>
              </a:br>
              <a:r>
                <a:rPr lang="en-US" altLang="en-US" sz="1200">
                  <a:latin typeface="Times New Roman" pitchFamily="18" charset="0"/>
                </a:rPr>
                <a:t>(Q</a:t>
              </a:r>
              <a:r>
                <a:rPr lang="en-US" altLang="en-US" sz="1200" baseline="-25000">
                  <a:latin typeface="Times New Roman" pitchFamily="18" charset="0"/>
                </a:rPr>
                <a:t>r</a:t>
              </a:r>
              <a:r>
                <a:rPr lang="en-US" altLang="en-US" sz="1200">
                  <a:latin typeface="Times New Roman" pitchFamily="18" charset="0"/>
                </a:rPr>
                <a:t>, C</a:t>
              </a:r>
              <a:r>
                <a:rPr lang="en-US" altLang="en-US" sz="1200" baseline="-25000">
                  <a:latin typeface="Times New Roman" pitchFamily="18" charset="0"/>
                </a:rPr>
                <a:t>r</a:t>
              </a:r>
              <a:r>
                <a:rPr lang="en-US" altLang="en-US" sz="1200">
                  <a:latin typeface="Times New Roman" pitchFamily="18" charset="0"/>
                </a:rPr>
                <a:t>)</a:t>
              </a:r>
              <a:endParaRPr lang="en-US" altLang="en-US" sz="1800"/>
            </a:p>
          </p:txBody>
        </p:sp>
        <p:sp>
          <p:nvSpPr>
            <p:cNvPr id="9235" name="Text Box 26"/>
            <p:cNvSpPr txBox="1">
              <a:spLocks noChangeArrowheads="1"/>
            </p:cNvSpPr>
            <p:nvPr/>
          </p:nvSpPr>
          <p:spPr bwMode="auto">
            <a:xfrm>
              <a:off x="5688" y="4527"/>
              <a:ext cx="764" cy="5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>
                  <a:latin typeface="Times New Roman" pitchFamily="18" charset="0"/>
                </a:rPr>
                <a:t>- p</a:t>
              </a:r>
              <a:r>
                <a:rPr lang="en-US" altLang="en-US" sz="1200" baseline="-25000">
                  <a:latin typeface="Times New Roman" pitchFamily="18" charset="0"/>
                </a:rPr>
                <a:t>r</a:t>
              </a:r>
              <a:r>
                <a:rPr lang="en-US" altLang="en-US" sz="1200">
                  <a:latin typeface="Times New Roman" pitchFamily="18" charset="0"/>
                </a:rPr>
                <a:t> /p</a:t>
              </a:r>
              <a:r>
                <a:rPr lang="en-US" altLang="en-US" sz="1200" baseline="-25000">
                  <a:latin typeface="Times New Roman" pitchFamily="18" charset="0"/>
                </a:rPr>
                <a:t>f</a:t>
              </a:r>
              <a:endParaRPr lang="en-US" altLang="en-US" sz="1800"/>
            </a:p>
          </p:txBody>
        </p:sp>
        <p:sp>
          <p:nvSpPr>
            <p:cNvPr id="9236" name="Text Box 27"/>
            <p:cNvSpPr txBox="1">
              <a:spLocks noChangeArrowheads="1"/>
            </p:cNvSpPr>
            <p:nvPr/>
          </p:nvSpPr>
          <p:spPr bwMode="auto">
            <a:xfrm>
              <a:off x="8594" y="5427"/>
              <a:ext cx="513" cy="4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 dirty="0">
                  <a:latin typeface="Times New Roman" pitchFamily="18" charset="0"/>
                  <a:sym typeface="Symbol" pitchFamily="18" charset="2"/>
                </a:rPr>
                <a:t></a:t>
              </a:r>
              <a:r>
                <a:rPr lang="en-US" altLang="en-US" sz="1200" baseline="-25000" dirty="0" smtClean="0">
                  <a:latin typeface="Times New Roman" pitchFamily="18" charset="0"/>
                </a:rPr>
                <a:t>1</a:t>
              </a:r>
              <a:r>
                <a:rPr lang="en-US" altLang="en-US" sz="1200" dirty="0" smtClean="0">
                  <a:latin typeface="Times New Roman" pitchFamily="18" charset="0"/>
                </a:rPr>
                <a:t>’</a:t>
              </a:r>
              <a:endParaRPr lang="en-US" altLang="en-US" sz="1800" dirty="0"/>
            </a:p>
          </p:txBody>
        </p:sp>
        <p:sp>
          <p:nvSpPr>
            <p:cNvPr id="9237" name="Rectangle 28"/>
            <p:cNvSpPr>
              <a:spLocks noChangeArrowheads="1"/>
            </p:cNvSpPr>
            <p:nvPr/>
          </p:nvSpPr>
          <p:spPr bwMode="auto">
            <a:xfrm>
              <a:off x="3527" y="5768"/>
              <a:ext cx="4580" cy="246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38" name="Text Box 29"/>
            <p:cNvSpPr txBox="1">
              <a:spLocks noChangeArrowheads="1"/>
            </p:cNvSpPr>
            <p:nvPr/>
          </p:nvSpPr>
          <p:spPr bwMode="auto">
            <a:xfrm>
              <a:off x="3531" y="3775"/>
              <a:ext cx="595" cy="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 dirty="0" smtClean="0">
                  <a:latin typeface="Times New Roman" pitchFamily="18" charset="0"/>
                </a:rPr>
                <a:t>B’</a:t>
              </a:r>
              <a:endParaRPr lang="en-US" altLang="en-US" sz="1800" dirty="0"/>
            </a:p>
          </p:txBody>
        </p:sp>
        <p:sp>
          <p:nvSpPr>
            <p:cNvPr id="9239" name="Text Box 30"/>
            <p:cNvSpPr txBox="1">
              <a:spLocks noChangeArrowheads="1"/>
            </p:cNvSpPr>
            <p:nvPr/>
          </p:nvSpPr>
          <p:spPr bwMode="auto">
            <a:xfrm>
              <a:off x="7982" y="5306"/>
              <a:ext cx="493" cy="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 dirty="0" smtClean="0">
                  <a:latin typeface="Times New Roman" pitchFamily="18" charset="0"/>
                </a:rPr>
                <a:t>C’</a:t>
              </a:r>
              <a:endParaRPr lang="en-US" altLang="en-US" sz="1800" dirty="0"/>
            </a:p>
          </p:txBody>
        </p:sp>
        <p:grpSp>
          <p:nvGrpSpPr>
            <p:cNvPr id="9240" name="Group 31"/>
            <p:cNvGrpSpPr>
              <a:grpSpLocks/>
            </p:cNvGrpSpPr>
            <p:nvPr/>
          </p:nvGrpSpPr>
          <p:grpSpPr bwMode="auto">
            <a:xfrm>
              <a:off x="5442" y="4746"/>
              <a:ext cx="315" cy="118"/>
              <a:chOff x="4717" y="3897"/>
              <a:chExt cx="344" cy="189"/>
            </a:xfrm>
          </p:grpSpPr>
          <p:sp>
            <p:nvSpPr>
              <p:cNvPr id="9246" name="Line 32"/>
              <p:cNvSpPr>
                <a:spLocks noChangeShapeType="1"/>
              </p:cNvSpPr>
              <p:nvPr/>
            </p:nvSpPr>
            <p:spPr bwMode="auto">
              <a:xfrm>
                <a:off x="4717" y="3897"/>
                <a:ext cx="337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47" name="Line 33"/>
              <p:cNvSpPr>
                <a:spLocks noChangeShapeType="1"/>
              </p:cNvSpPr>
              <p:nvPr/>
            </p:nvSpPr>
            <p:spPr bwMode="auto">
              <a:xfrm rot="16200000" flipV="1">
                <a:off x="4966" y="3992"/>
                <a:ext cx="189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241" name="Text Box 34"/>
            <p:cNvSpPr txBox="1">
              <a:spLocks noChangeArrowheads="1"/>
            </p:cNvSpPr>
            <p:nvPr/>
          </p:nvSpPr>
          <p:spPr bwMode="auto">
            <a:xfrm>
              <a:off x="6990" y="8181"/>
              <a:ext cx="672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200">
                <a:latin typeface="Times New Roman" pitchFamily="18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42" name="Text Box 35"/>
            <p:cNvSpPr txBox="1">
              <a:spLocks noChangeArrowheads="1"/>
            </p:cNvSpPr>
            <p:nvPr/>
          </p:nvSpPr>
          <p:spPr bwMode="auto">
            <a:xfrm>
              <a:off x="7380" y="8181"/>
              <a:ext cx="698" cy="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200">
                <a:latin typeface="Times New Roman" pitchFamily="18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43" name="AutoShape 36"/>
            <p:cNvSpPr>
              <a:spLocks/>
            </p:cNvSpPr>
            <p:nvPr/>
          </p:nvSpPr>
          <p:spPr bwMode="auto">
            <a:xfrm>
              <a:off x="3347" y="4170"/>
              <a:ext cx="143" cy="1619"/>
            </a:xfrm>
            <a:prstGeom prst="leftBrace">
              <a:avLst>
                <a:gd name="adj1" fmla="val 56345"/>
                <a:gd name="adj2" fmla="val 49856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44" name="Text Box 37"/>
            <p:cNvSpPr txBox="1">
              <a:spLocks noChangeArrowheads="1"/>
            </p:cNvSpPr>
            <p:nvPr/>
          </p:nvSpPr>
          <p:spPr bwMode="auto">
            <a:xfrm>
              <a:off x="3059" y="5516"/>
              <a:ext cx="608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45" name="Text Box 38"/>
            <p:cNvSpPr txBox="1">
              <a:spLocks noChangeArrowheads="1"/>
            </p:cNvSpPr>
            <p:nvPr/>
          </p:nvSpPr>
          <p:spPr bwMode="auto">
            <a:xfrm>
              <a:off x="2364" y="4781"/>
              <a:ext cx="983" cy="7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200">
                  <a:latin typeface="Times New Roman" pitchFamily="18" charset="0"/>
                </a:rPr>
                <a:t>Marketed Surplus</a:t>
              </a:r>
              <a:endParaRPr lang="en-US" altLang="en-US" sz="1800"/>
            </a:p>
          </p:txBody>
        </p:sp>
      </p:grpSp>
      <p:sp>
        <p:nvSpPr>
          <p:cNvPr id="9220" name="Text Box 38"/>
          <p:cNvSpPr txBox="1">
            <a:spLocks noChangeArrowheads="1"/>
          </p:cNvSpPr>
          <p:nvPr/>
        </p:nvSpPr>
        <p:spPr bwMode="auto">
          <a:xfrm>
            <a:off x="4833938" y="5765800"/>
            <a:ext cx="8953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200" dirty="0">
                <a:latin typeface="Times New Roman" pitchFamily="18" charset="0"/>
              </a:rPr>
              <a:t>Purchases</a:t>
            </a:r>
            <a:endParaRPr lang="en-US" altLang="en-US" sz="1800" dirty="0"/>
          </a:p>
        </p:txBody>
      </p:sp>
      <p:sp>
        <p:nvSpPr>
          <p:cNvPr id="35" name="Line 16"/>
          <p:cNvSpPr>
            <a:spLocks noChangeShapeType="1"/>
          </p:cNvSpPr>
          <p:nvPr/>
        </p:nvSpPr>
        <p:spPr bwMode="auto">
          <a:xfrm rot="19955023">
            <a:off x="2963323" y="2266427"/>
            <a:ext cx="2843678" cy="2625902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" name="Title 1"/>
          <p:cNvSpPr txBox="1">
            <a:spLocks/>
          </p:cNvSpPr>
          <p:nvPr/>
        </p:nvSpPr>
        <p:spPr bwMode="auto">
          <a:xfrm>
            <a:off x="609600" y="4270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altLang="en-US" kern="0" dirty="0" smtClean="0"/>
              <a:t>Production and Consumption, Rice Collapse, With Markets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9384127"/>
              </p:ext>
            </p:extLst>
          </p:nvPr>
        </p:nvGraphicFramePr>
        <p:xfrm>
          <a:off x="2226945" y="5748338"/>
          <a:ext cx="444500" cy="24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3" name="Equation" r:id="rId3" imgW="444240" imgH="241200" progId="Equation.DSMT4">
                  <p:embed/>
                </p:oleObj>
              </mc:Choice>
              <mc:Fallback>
                <p:oleObj name="Equation" r:id="rId3" imgW="444240" imgH="241200" progId="Equation.DSMT4">
                  <p:embed/>
                  <p:pic>
                    <p:nvPicPr>
                      <p:cNvPr id="0" name="Object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6945" y="5748338"/>
                        <a:ext cx="444500" cy="241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7717334"/>
              </p:ext>
            </p:extLst>
          </p:nvPr>
        </p:nvGraphicFramePr>
        <p:xfrm>
          <a:off x="6054725" y="5683250"/>
          <a:ext cx="203200" cy="24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4" name="Equation" r:id="rId5" imgW="203040" imgH="241200" progId="Equation.DSMT4">
                  <p:embed/>
                </p:oleObj>
              </mc:Choice>
              <mc:Fallback>
                <p:oleObj name="Equation" r:id="rId5" imgW="203040" imgH="2412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54725" y="5683250"/>
                        <a:ext cx="203200" cy="241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438981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9"/>
          <p:cNvSpPr txBox="1">
            <a:spLocks noChangeArrowheads="1"/>
          </p:cNvSpPr>
          <p:nvPr/>
        </p:nvSpPr>
        <p:spPr bwMode="auto">
          <a:xfrm>
            <a:off x="1098550" y="1524000"/>
            <a:ext cx="6858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pSp>
        <p:nvGrpSpPr>
          <p:cNvPr id="8196" name="Group 12"/>
          <p:cNvGrpSpPr>
            <a:grpSpLocks/>
          </p:cNvGrpSpPr>
          <p:nvPr/>
        </p:nvGrpSpPr>
        <p:grpSpPr bwMode="auto">
          <a:xfrm>
            <a:off x="2517775" y="2449513"/>
            <a:ext cx="4019550" cy="3154362"/>
            <a:chOff x="940" y="2960"/>
            <a:chExt cx="5040" cy="5040"/>
          </a:xfrm>
        </p:grpSpPr>
        <p:sp>
          <p:nvSpPr>
            <p:cNvPr id="8218" name="Line 13"/>
            <p:cNvSpPr>
              <a:spLocks noChangeShapeType="1"/>
            </p:cNvSpPr>
            <p:nvPr/>
          </p:nvSpPr>
          <p:spPr bwMode="auto">
            <a:xfrm>
              <a:off x="940" y="2960"/>
              <a:ext cx="0" cy="50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19" name="Line 14"/>
            <p:cNvSpPr>
              <a:spLocks noChangeShapeType="1"/>
            </p:cNvSpPr>
            <p:nvPr/>
          </p:nvSpPr>
          <p:spPr bwMode="auto">
            <a:xfrm rot="5400000">
              <a:off x="3460" y="5480"/>
              <a:ext cx="0" cy="50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197" name="Arc 15"/>
          <p:cNvSpPr>
            <a:spLocks/>
          </p:cNvSpPr>
          <p:nvPr/>
        </p:nvSpPr>
        <p:spPr bwMode="auto">
          <a:xfrm>
            <a:off x="2517775" y="3074988"/>
            <a:ext cx="3286125" cy="2528887"/>
          </a:xfrm>
          <a:custGeom>
            <a:avLst/>
            <a:gdLst>
              <a:gd name="T0" fmla="*/ 0 w 21600"/>
              <a:gd name="T1" fmla="*/ 0 h 21600"/>
              <a:gd name="T2" fmla="*/ 626671 w 21600"/>
              <a:gd name="T3" fmla="*/ 472769 h 21600"/>
              <a:gd name="T4" fmla="*/ 0 w 21600"/>
              <a:gd name="T5" fmla="*/ 472769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8" name="Line 16"/>
          <p:cNvSpPr>
            <a:spLocks noChangeShapeType="1"/>
          </p:cNvSpPr>
          <p:nvPr/>
        </p:nvSpPr>
        <p:spPr bwMode="auto">
          <a:xfrm rot="-1644977">
            <a:off x="4384675" y="2233613"/>
            <a:ext cx="1420813" cy="3586162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9" name="Text Box 17"/>
          <p:cNvSpPr txBox="1">
            <a:spLocks noChangeArrowheads="1"/>
          </p:cNvSpPr>
          <p:nvPr/>
        </p:nvSpPr>
        <p:spPr bwMode="auto">
          <a:xfrm>
            <a:off x="1668463" y="2268538"/>
            <a:ext cx="94932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itchFamily="18" charset="0"/>
              </a:rPr>
              <a:t>Fish</a:t>
            </a:r>
            <a:br>
              <a:rPr lang="en-US" altLang="en-US" sz="1200">
                <a:latin typeface="Times New Roman" pitchFamily="18" charset="0"/>
              </a:rPr>
            </a:br>
            <a:r>
              <a:rPr lang="en-US" altLang="en-US" sz="1200">
                <a:latin typeface="Times New Roman" pitchFamily="18" charset="0"/>
              </a:rPr>
              <a:t>(Q</a:t>
            </a:r>
            <a:r>
              <a:rPr lang="en-US" altLang="en-US" sz="1200" baseline="-25000">
                <a:latin typeface="Times New Roman" pitchFamily="18" charset="0"/>
              </a:rPr>
              <a:t>f</a:t>
            </a:r>
            <a:r>
              <a:rPr lang="en-US" altLang="en-US" sz="1200">
                <a:latin typeface="Times New Roman" pitchFamily="18" charset="0"/>
              </a:rPr>
              <a:t>,C</a:t>
            </a:r>
            <a:r>
              <a:rPr lang="en-US" altLang="en-US" sz="1200" baseline="-25000">
                <a:latin typeface="Times New Roman" pitchFamily="18" charset="0"/>
              </a:rPr>
              <a:t>f</a:t>
            </a:r>
            <a:r>
              <a:rPr lang="en-US" altLang="en-US" sz="1200">
                <a:latin typeface="Times New Roman" pitchFamily="18" charset="0"/>
              </a:rPr>
              <a:t>)</a:t>
            </a:r>
            <a:endParaRPr lang="en-US" altLang="en-US" sz="1800"/>
          </a:p>
        </p:txBody>
      </p:sp>
      <p:sp>
        <p:nvSpPr>
          <p:cNvPr id="8201" name="Text Box 19"/>
          <p:cNvSpPr txBox="1">
            <a:spLocks noChangeArrowheads="1"/>
          </p:cNvSpPr>
          <p:nvPr/>
        </p:nvSpPr>
        <p:spPr bwMode="auto">
          <a:xfrm>
            <a:off x="4649153" y="3902710"/>
            <a:ext cx="2794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itchFamily="18" charset="0"/>
              </a:rPr>
              <a:t>A</a:t>
            </a:r>
            <a:endParaRPr lang="en-US" altLang="en-US" sz="1800"/>
          </a:p>
        </p:txBody>
      </p:sp>
      <p:sp>
        <p:nvSpPr>
          <p:cNvPr id="8202" name="Text Box 20"/>
          <p:cNvSpPr txBox="1">
            <a:spLocks noChangeArrowheads="1"/>
          </p:cNvSpPr>
          <p:nvPr/>
        </p:nvSpPr>
        <p:spPr bwMode="auto">
          <a:xfrm>
            <a:off x="2109788" y="3322638"/>
            <a:ext cx="485775" cy="31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8203" name="Text Box 21"/>
          <p:cNvSpPr txBox="1">
            <a:spLocks noChangeArrowheads="1"/>
          </p:cNvSpPr>
          <p:nvPr/>
        </p:nvSpPr>
        <p:spPr bwMode="auto">
          <a:xfrm>
            <a:off x="4111625" y="6161088"/>
            <a:ext cx="1965325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200">
              <a:latin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8204" name="Text Box 25"/>
          <p:cNvSpPr txBox="1">
            <a:spLocks noChangeArrowheads="1"/>
          </p:cNvSpPr>
          <p:nvPr/>
        </p:nvSpPr>
        <p:spPr bwMode="auto">
          <a:xfrm>
            <a:off x="5653088" y="5311775"/>
            <a:ext cx="79375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itchFamily="18" charset="0"/>
                <a:sym typeface="Symbol" pitchFamily="18" charset="2"/>
              </a:rPr>
              <a:t>PPF</a:t>
            </a:r>
            <a:endParaRPr lang="en-US" altLang="en-US" sz="1800"/>
          </a:p>
        </p:txBody>
      </p:sp>
      <p:sp>
        <p:nvSpPr>
          <p:cNvPr id="8205" name="Text Box 26"/>
          <p:cNvSpPr txBox="1">
            <a:spLocks noChangeArrowheads="1"/>
          </p:cNvSpPr>
          <p:nvPr/>
        </p:nvSpPr>
        <p:spPr bwMode="auto">
          <a:xfrm>
            <a:off x="6249988" y="4872038"/>
            <a:ext cx="636587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itchFamily="18" charset="0"/>
              </a:rPr>
              <a:t>- </a:t>
            </a:r>
            <a:r>
              <a:rPr lang="en-US" altLang="en-US" sz="1200">
                <a:latin typeface="Times New Roman" pitchFamily="18" charset="0"/>
                <a:sym typeface="Symbol" pitchFamily="18" charset="2"/>
              </a:rPr>
              <a:t></a:t>
            </a:r>
            <a:r>
              <a:rPr lang="en-US" altLang="en-US" sz="1200" baseline="-25000">
                <a:latin typeface="Times New Roman" pitchFamily="18" charset="0"/>
              </a:rPr>
              <a:t>r</a:t>
            </a:r>
            <a:r>
              <a:rPr lang="en-US" altLang="en-US" sz="1200">
                <a:latin typeface="Times New Roman" pitchFamily="18" charset="0"/>
              </a:rPr>
              <a:t> /</a:t>
            </a:r>
            <a:r>
              <a:rPr lang="en-US" altLang="en-US" sz="1200">
                <a:latin typeface="Times New Roman" pitchFamily="18" charset="0"/>
                <a:sym typeface="Symbol" pitchFamily="18" charset="2"/>
              </a:rPr>
              <a:t> </a:t>
            </a:r>
            <a:r>
              <a:rPr lang="en-US" altLang="en-US" sz="1200" baseline="-25000">
                <a:latin typeface="Times New Roman" pitchFamily="18" charset="0"/>
              </a:rPr>
              <a:t>f</a:t>
            </a:r>
            <a:endParaRPr lang="en-US" altLang="en-US" sz="1800"/>
          </a:p>
        </p:txBody>
      </p:sp>
      <p:sp>
        <p:nvSpPr>
          <p:cNvPr id="8206" name="Text Box 27"/>
          <p:cNvSpPr txBox="1">
            <a:spLocks noChangeArrowheads="1"/>
          </p:cNvSpPr>
          <p:nvPr/>
        </p:nvSpPr>
        <p:spPr bwMode="auto">
          <a:xfrm>
            <a:off x="6551613" y="4389438"/>
            <a:ext cx="407987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itchFamily="18" charset="0"/>
                <a:sym typeface="Symbol" pitchFamily="18" charset="2"/>
              </a:rPr>
              <a:t></a:t>
            </a:r>
            <a:r>
              <a:rPr lang="en-US" altLang="en-US" sz="1200" baseline="-25000">
                <a:latin typeface="Times New Roman" pitchFamily="18" charset="0"/>
              </a:rPr>
              <a:t>0</a:t>
            </a:r>
            <a:endParaRPr lang="en-US" altLang="en-US" sz="1800"/>
          </a:p>
        </p:txBody>
      </p:sp>
      <p:grpSp>
        <p:nvGrpSpPr>
          <p:cNvPr id="8207" name="Group 31"/>
          <p:cNvGrpSpPr>
            <a:grpSpLocks/>
          </p:cNvGrpSpPr>
          <p:nvPr/>
        </p:nvGrpSpPr>
        <p:grpSpPr bwMode="auto">
          <a:xfrm>
            <a:off x="6046788" y="4848225"/>
            <a:ext cx="165100" cy="160338"/>
            <a:chOff x="7607" y="7538"/>
            <a:chExt cx="229" cy="408"/>
          </a:xfrm>
        </p:grpSpPr>
        <p:sp>
          <p:nvSpPr>
            <p:cNvPr id="8216" name="Line 32"/>
            <p:cNvSpPr>
              <a:spLocks noChangeShapeType="1"/>
            </p:cNvSpPr>
            <p:nvPr/>
          </p:nvSpPr>
          <p:spPr bwMode="auto">
            <a:xfrm>
              <a:off x="7607" y="7549"/>
              <a:ext cx="229" cy="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17" name="Line 33"/>
            <p:cNvSpPr>
              <a:spLocks noChangeShapeType="1"/>
            </p:cNvSpPr>
            <p:nvPr/>
          </p:nvSpPr>
          <p:spPr bwMode="auto">
            <a:xfrm rot="-5400000">
              <a:off x="7632" y="7742"/>
              <a:ext cx="408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208" name="Text Box 34"/>
          <p:cNvSpPr txBox="1">
            <a:spLocks noChangeArrowheads="1"/>
          </p:cNvSpPr>
          <p:nvPr/>
        </p:nvSpPr>
        <p:spPr bwMode="auto">
          <a:xfrm>
            <a:off x="5245100" y="5573713"/>
            <a:ext cx="53657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200">
              <a:latin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8209" name="Text Box 35"/>
          <p:cNvSpPr txBox="1">
            <a:spLocks noChangeArrowheads="1"/>
          </p:cNvSpPr>
          <p:nvPr/>
        </p:nvSpPr>
        <p:spPr bwMode="auto">
          <a:xfrm>
            <a:off x="5556250" y="5573713"/>
            <a:ext cx="557213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200">
              <a:latin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8210" name="Text Box 37"/>
          <p:cNvSpPr txBox="1">
            <a:spLocks noChangeArrowheads="1"/>
          </p:cNvSpPr>
          <p:nvPr/>
        </p:nvSpPr>
        <p:spPr bwMode="auto">
          <a:xfrm>
            <a:off x="2109788" y="3906838"/>
            <a:ext cx="48577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aphicFrame>
        <p:nvGraphicFramePr>
          <p:cNvPr id="8213" name="Object 45"/>
          <p:cNvGraphicFramePr>
            <a:graphicFrameLocks noChangeAspect="1"/>
          </p:cNvGraphicFramePr>
          <p:nvPr/>
        </p:nvGraphicFramePr>
        <p:xfrm>
          <a:off x="4805363" y="5622925"/>
          <a:ext cx="520700" cy="24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2" name="Equation" r:id="rId3" imgW="520474" imgH="241195" progId="Equation.DSMT4">
                  <p:embed/>
                </p:oleObj>
              </mc:Choice>
              <mc:Fallback>
                <p:oleObj name="Equation" r:id="rId3" imgW="520474" imgH="241195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5363" y="5622925"/>
                        <a:ext cx="520700" cy="241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14" name="Object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8005655"/>
              </p:ext>
            </p:extLst>
          </p:nvPr>
        </p:nvGraphicFramePr>
        <p:xfrm>
          <a:off x="1971675" y="3948430"/>
          <a:ext cx="546100" cy="25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3" name="Equation" r:id="rId5" imgW="545626" imgH="253780" progId="Equation.DSMT4">
                  <p:embed/>
                </p:oleObj>
              </mc:Choice>
              <mc:Fallback>
                <p:oleObj name="Equation" r:id="rId5" imgW="545626" imgH="2537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1675" y="3948430"/>
                        <a:ext cx="546100" cy="25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15" name="Text Box 24"/>
          <p:cNvSpPr txBox="1">
            <a:spLocks noChangeArrowheads="1"/>
          </p:cNvSpPr>
          <p:nvPr/>
        </p:nvSpPr>
        <p:spPr bwMode="auto">
          <a:xfrm>
            <a:off x="6019800" y="5634038"/>
            <a:ext cx="81915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itchFamily="18" charset="0"/>
              </a:rPr>
              <a:t>Rice</a:t>
            </a:r>
            <a:br>
              <a:rPr lang="en-US" altLang="en-US" sz="1200">
                <a:latin typeface="Times New Roman" pitchFamily="18" charset="0"/>
              </a:rPr>
            </a:br>
            <a:r>
              <a:rPr lang="en-US" altLang="en-US" sz="1200">
                <a:latin typeface="Times New Roman" pitchFamily="18" charset="0"/>
              </a:rPr>
              <a:t>(Q</a:t>
            </a:r>
            <a:r>
              <a:rPr lang="en-US" altLang="en-US" sz="1200" baseline="-25000">
                <a:latin typeface="Times New Roman" pitchFamily="18" charset="0"/>
              </a:rPr>
              <a:t>r</a:t>
            </a:r>
            <a:r>
              <a:rPr lang="en-US" altLang="en-US" sz="1200">
                <a:latin typeface="Times New Roman" pitchFamily="18" charset="0"/>
              </a:rPr>
              <a:t>, C</a:t>
            </a:r>
            <a:r>
              <a:rPr lang="en-US" altLang="en-US" sz="1200" baseline="-25000">
                <a:latin typeface="Times New Roman" pitchFamily="18" charset="0"/>
              </a:rPr>
              <a:t>r</a:t>
            </a:r>
            <a:r>
              <a:rPr lang="en-US" altLang="en-US" sz="1200">
                <a:latin typeface="Times New Roman" pitchFamily="18" charset="0"/>
              </a:rPr>
              <a:t>)</a:t>
            </a:r>
            <a:endParaRPr lang="en-US" altLang="en-US" sz="1800"/>
          </a:p>
        </p:txBody>
      </p:sp>
      <p:sp>
        <p:nvSpPr>
          <p:cNvPr id="28" name="Rectangle 10"/>
          <p:cNvSpPr>
            <a:spLocks noChangeArrowheads="1"/>
          </p:cNvSpPr>
          <p:nvPr/>
        </p:nvSpPr>
        <p:spPr bwMode="auto">
          <a:xfrm>
            <a:off x="2517775" y="3895408"/>
            <a:ext cx="2409263" cy="1716779"/>
          </a:xfrm>
          <a:prstGeom prst="rect">
            <a:avLst/>
          </a:prstGeom>
          <a:noFill/>
          <a:ln w="9525">
            <a:solidFill>
              <a:srgbClr val="00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9" name="Freeform 18"/>
          <p:cNvSpPr>
            <a:spLocks/>
          </p:cNvSpPr>
          <p:nvPr/>
        </p:nvSpPr>
        <p:spPr bwMode="auto">
          <a:xfrm>
            <a:off x="4046536" y="2407920"/>
            <a:ext cx="2622233" cy="2324717"/>
          </a:xfrm>
          <a:custGeom>
            <a:avLst/>
            <a:gdLst>
              <a:gd name="T0" fmla="*/ 0 w 2647"/>
              <a:gd name="T1" fmla="*/ 0 h 1950"/>
              <a:gd name="T2" fmla="*/ 185007 w 2647"/>
              <a:gd name="T3" fmla="*/ 295312 h 1950"/>
              <a:gd name="T4" fmla="*/ 474478 w 2647"/>
              <a:gd name="T5" fmla="*/ 589999 h 1950"/>
              <a:gd name="T6" fmla="*/ 858845 w 2647"/>
              <a:gd name="T7" fmla="*/ 844643 h 1950"/>
              <a:gd name="T8" fmla="*/ 1552620 w 2647"/>
              <a:gd name="T9" fmla="*/ 1132447 h 1950"/>
              <a:gd name="T10" fmla="*/ 2110829 w 2647"/>
              <a:gd name="T11" fmla="*/ 1220040 h 195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647" h="1950">
                <a:moveTo>
                  <a:pt x="0" y="0"/>
                </a:moveTo>
                <a:cubicBezTo>
                  <a:pt x="35" y="79"/>
                  <a:pt x="133" y="315"/>
                  <a:pt x="232" y="472"/>
                </a:cubicBezTo>
                <a:cubicBezTo>
                  <a:pt x="331" y="629"/>
                  <a:pt x="454" y="797"/>
                  <a:pt x="595" y="943"/>
                </a:cubicBezTo>
                <a:cubicBezTo>
                  <a:pt x="736" y="1089"/>
                  <a:pt x="852" y="1206"/>
                  <a:pt x="1077" y="1350"/>
                </a:cubicBezTo>
                <a:cubicBezTo>
                  <a:pt x="1302" y="1494"/>
                  <a:pt x="1685" y="1710"/>
                  <a:pt x="1947" y="1810"/>
                </a:cubicBezTo>
                <a:cubicBezTo>
                  <a:pt x="2209" y="1910"/>
                  <a:pt x="2501" y="1921"/>
                  <a:pt x="2647" y="195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en-US" dirty="0" smtClean="0"/>
              <a:t>Production and Consumption, Normal Year, Without Markets</a:t>
            </a:r>
          </a:p>
        </p:txBody>
      </p:sp>
    </p:spTree>
    <p:extLst>
      <p:ext uri="{BB962C8B-B14F-4D97-AF65-F5344CB8AC3E}">
        <p14:creationId xmlns:p14="http://schemas.microsoft.com/office/powerpoint/2010/main" val="16343488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9"/>
          <p:cNvSpPr txBox="1">
            <a:spLocks noChangeArrowheads="1"/>
          </p:cNvSpPr>
          <p:nvPr/>
        </p:nvSpPr>
        <p:spPr bwMode="auto">
          <a:xfrm>
            <a:off x="1098550" y="1473994"/>
            <a:ext cx="6858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pSp>
        <p:nvGrpSpPr>
          <p:cNvPr id="8196" name="Group 12"/>
          <p:cNvGrpSpPr>
            <a:grpSpLocks/>
          </p:cNvGrpSpPr>
          <p:nvPr/>
        </p:nvGrpSpPr>
        <p:grpSpPr bwMode="auto">
          <a:xfrm>
            <a:off x="2517775" y="2449513"/>
            <a:ext cx="4019550" cy="3154362"/>
            <a:chOff x="940" y="2960"/>
            <a:chExt cx="5040" cy="5040"/>
          </a:xfrm>
        </p:grpSpPr>
        <p:sp>
          <p:nvSpPr>
            <p:cNvPr id="8218" name="Line 13"/>
            <p:cNvSpPr>
              <a:spLocks noChangeShapeType="1"/>
            </p:cNvSpPr>
            <p:nvPr/>
          </p:nvSpPr>
          <p:spPr bwMode="auto">
            <a:xfrm>
              <a:off x="940" y="2960"/>
              <a:ext cx="0" cy="50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19" name="Line 14"/>
            <p:cNvSpPr>
              <a:spLocks noChangeShapeType="1"/>
            </p:cNvSpPr>
            <p:nvPr/>
          </p:nvSpPr>
          <p:spPr bwMode="auto">
            <a:xfrm rot="5400000">
              <a:off x="3460" y="5480"/>
              <a:ext cx="0" cy="50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199" name="Text Box 17"/>
          <p:cNvSpPr txBox="1">
            <a:spLocks noChangeArrowheads="1"/>
          </p:cNvSpPr>
          <p:nvPr/>
        </p:nvSpPr>
        <p:spPr bwMode="auto">
          <a:xfrm>
            <a:off x="1668463" y="2268538"/>
            <a:ext cx="94932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itchFamily="18" charset="0"/>
              </a:rPr>
              <a:t>Fish</a:t>
            </a:r>
            <a:br>
              <a:rPr lang="en-US" altLang="en-US" sz="1200">
                <a:latin typeface="Times New Roman" pitchFamily="18" charset="0"/>
              </a:rPr>
            </a:br>
            <a:r>
              <a:rPr lang="en-US" altLang="en-US" sz="1200">
                <a:latin typeface="Times New Roman" pitchFamily="18" charset="0"/>
              </a:rPr>
              <a:t>(Q</a:t>
            </a:r>
            <a:r>
              <a:rPr lang="en-US" altLang="en-US" sz="1200" baseline="-25000">
                <a:latin typeface="Times New Roman" pitchFamily="18" charset="0"/>
              </a:rPr>
              <a:t>f</a:t>
            </a:r>
            <a:r>
              <a:rPr lang="en-US" altLang="en-US" sz="1200">
                <a:latin typeface="Times New Roman" pitchFamily="18" charset="0"/>
              </a:rPr>
              <a:t>,C</a:t>
            </a:r>
            <a:r>
              <a:rPr lang="en-US" altLang="en-US" sz="1200" baseline="-25000">
                <a:latin typeface="Times New Roman" pitchFamily="18" charset="0"/>
              </a:rPr>
              <a:t>f</a:t>
            </a:r>
            <a:r>
              <a:rPr lang="en-US" altLang="en-US" sz="1200">
                <a:latin typeface="Times New Roman" pitchFamily="18" charset="0"/>
              </a:rPr>
              <a:t>)</a:t>
            </a:r>
            <a:endParaRPr lang="en-US" altLang="en-US" sz="1800"/>
          </a:p>
        </p:txBody>
      </p:sp>
      <p:sp>
        <p:nvSpPr>
          <p:cNvPr id="8200" name="Freeform 18"/>
          <p:cNvSpPr>
            <a:spLocks/>
          </p:cNvSpPr>
          <p:nvPr/>
        </p:nvSpPr>
        <p:spPr bwMode="auto">
          <a:xfrm>
            <a:off x="3795076" y="2807970"/>
            <a:ext cx="2622233" cy="2324717"/>
          </a:xfrm>
          <a:custGeom>
            <a:avLst/>
            <a:gdLst>
              <a:gd name="T0" fmla="*/ 0 w 2647"/>
              <a:gd name="T1" fmla="*/ 0 h 1950"/>
              <a:gd name="T2" fmla="*/ 185007 w 2647"/>
              <a:gd name="T3" fmla="*/ 295312 h 1950"/>
              <a:gd name="T4" fmla="*/ 474478 w 2647"/>
              <a:gd name="T5" fmla="*/ 589999 h 1950"/>
              <a:gd name="T6" fmla="*/ 858845 w 2647"/>
              <a:gd name="T7" fmla="*/ 844643 h 1950"/>
              <a:gd name="T8" fmla="*/ 1552620 w 2647"/>
              <a:gd name="T9" fmla="*/ 1132447 h 1950"/>
              <a:gd name="T10" fmla="*/ 2110829 w 2647"/>
              <a:gd name="T11" fmla="*/ 1220040 h 195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647" h="1950">
                <a:moveTo>
                  <a:pt x="0" y="0"/>
                </a:moveTo>
                <a:cubicBezTo>
                  <a:pt x="35" y="79"/>
                  <a:pt x="133" y="315"/>
                  <a:pt x="232" y="472"/>
                </a:cubicBezTo>
                <a:cubicBezTo>
                  <a:pt x="331" y="629"/>
                  <a:pt x="454" y="797"/>
                  <a:pt x="595" y="943"/>
                </a:cubicBezTo>
                <a:cubicBezTo>
                  <a:pt x="736" y="1089"/>
                  <a:pt x="852" y="1206"/>
                  <a:pt x="1077" y="1350"/>
                </a:cubicBezTo>
                <a:cubicBezTo>
                  <a:pt x="1302" y="1494"/>
                  <a:pt x="1685" y="1710"/>
                  <a:pt x="1947" y="1810"/>
                </a:cubicBezTo>
                <a:cubicBezTo>
                  <a:pt x="2209" y="1910"/>
                  <a:pt x="2501" y="1921"/>
                  <a:pt x="2647" y="195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1" name="Text Box 19"/>
          <p:cNvSpPr txBox="1">
            <a:spLocks noChangeArrowheads="1"/>
          </p:cNvSpPr>
          <p:nvPr/>
        </p:nvSpPr>
        <p:spPr bwMode="auto">
          <a:xfrm>
            <a:off x="4169092" y="4131310"/>
            <a:ext cx="45878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200" dirty="0" smtClean="0">
                <a:latin typeface="Times New Roman" pitchFamily="18" charset="0"/>
              </a:rPr>
              <a:t>A’</a:t>
            </a:r>
            <a:endParaRPr lang="en-US" altLang="en-US" sz="1800" dirty="0"/>
          </a:p>
        </p:txBody>
      </p:sp>
      <p:sp>
        <p:nvSpPr>
          <p:cNvPr id="8202" name="Text Box 20"/>
          <p:cNvSpPr txBox="1">
            <a:spLocks noChangeArrowheads="1"/>
          </p:cNvSpPr>
          <p:nvPr/>
        </p:nvSpPr>
        <p:spPr bwMode="auto">
          <a:xfrm>
            <a:off x="2109788" y="3322638"/>
            <a:ext cx="485775" cy="31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8203" name="Text Box 21"/>
          <p:cNvSpPr txBox="1">
            <a:spLocks noChangeArrowheads="1"/>
          </p:cNvSpPr>
          <p:nvPr/>
        </p:nvSpPr>
        <p:spPr bwMode="auto">
          <a:xfrm>
            <a:off x="4111625" y="6161088"/>
            <a:ext cx="1965325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200">
              <a:latin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8204" name="Text Box 25"/>
          <p:cNvSpPr txBox="1">
            <a:spLocks noChangeArrowheads="1"/>
          </p:cNvSpPr>
          <p:nvPr/>
        </p:nvSpPr>
        <p:spPr bwMode="auto">
          <a:xfrm>
            <a:off x="4887968" y="5312728"/>
            <a:ext cx="79375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200" dirty="0" smtClean="0">
                <a:latin typeface="Times New Roman" pitchFamily="18" charset="0"/>
                <a:sym typeface="Symbol" pitchFamily="18" charset="2"/>
              </a:rPr>
              <a:t>PPF’</a:t>
            </a:r>
            <a:endParaRPr lang="en-US" altLang="en-US" sz="1800" dirty="0"/>
          </a:p>
        </p:txBody>
      </p:sp>
      <p:sp>
        <p:nvSpPr>
          <p:cNvPr id="8206" name="Text Box 27"/>
          <p:cNvSpPr txBox="1">
            <a:spLocks noChangeArrowheads="1"/>
          </p:cNvSpPr>
          <p:nvPr/>
        </p:nvSpPr>
        <p:spPr bwMode="auto">
          <a:xfrm>
            <a:off x="6311583" y="4786947"/>
            <a:ext cx="407987" cy="307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200" dirty="0">
                <a:latin typeface="Times New Roman" pitchFamily="18" charset="0"/>
                <a:sym typeface="Symbol" pitchFamily="18" charset="2"/>
              </a:rPr>
              <a:t></a:t>
            </a:r>
            <a:r>
              <a:rPr lang="en-US" altLang="en-US" sz="1200" baseline="-25000" dirty="0" smtClean="0">
                <a:latin typeface="Times New Roman" pitchFamily="18" charset="0"/>
              </a:rPr>
              <a:t>0</a:t>
            </a:r>
            <a:r>
              <a:rPr lang="en-US" altLang="en-US" sz="1200" dirty="0" smtClean="0">
                <a:latin typeface="Times New Roman" pitchFamily="18" charset="0"/>
              </a:rPr>
              <a:t>’</a:t>
            </a:r>
            <a:endParaRPr lang="en-US" altLang="en-US" sz="1800" dirty="0"/>
          </a:p>
        </p:txBody>
      </p:sp>
      <p:sp>
        <p:nvSpPr>
          <p:cNvPr id="8208" name="Text Box 34"/>
          <p:cNvSpPr txBox="1">
            <a:spLocks noChangeArrowheads="1"/>
          </p:cNvSpPr>
          <p:nvPr/>
        </p:nvSpPr>
        <p:spPr bwMode="auto">
          <a:xfrm>
            <a:off x="5245100" y="5573713"/>
            <a:ext cx="53657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200">
              <a:latin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8209" name="Text Box 35"/>
          <p:cNvSpPr txBox="1">
            <a:spLocks noChangeArrowheads="1"/>
          </p:cNvSpPr>
          <p:nvPr/>
        </p:nvSpPr>
        <p:spPr bwMode="auto">
          <a:xfrm>
            <a:off x="5556250" y="5573713"/>
            <a:ext cx="557213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200">
              <a:latin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8210" name="Text Box 37"/>
          <p:cNvSpPr txBox="1">
            <a:spLocks noChangeArrowheads="1"/>
          </p:cNvSpPr>
          <p:nvPr/>
        </p:nvSpPr>
        <p:spPr bwMode="auto">
          <a:xfrm>
            <a:off x="2109788" y="3906838"/>
            <a:ext cx="48577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aphicFrame>
        <p:nvGraphicFramePr>
          <p:cNvPr id="8213" name="Object 45"/>
          <p:cNvGraphicFramePr>
            <a:graphicFrameLocks noChangeAspect="1"/>
          </p:cNvGraphicFramePr>
          <p:nvPr/>
        </p:nvGraphicFramePr>
        <p:xfrm>
          <a:off x="4805363" y="5622925"/>
          <a:ext cx="520700" cy="24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3" name="Equation" r:id="rId3" imgW="520474" imgH="241195" progId="Equation.DSMT4">
                  <p:embed/>
                </p:oleObj>
              </mc:Choice>
              <mc:Fallback>
                <p:oleObj name="Equation" r:id="rId3" imgW="520474" imgH="241195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5363" y="5622925"/>
                        <a:ext cx="520700" cy="241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14" name="Object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4129644"/>
              </p:ext>
            </p:extLst>
          </p:nvPr>
        </p:nvGraphicFramePr>
        <p:xfrm>
          <a:off x="1948815" y="4030345"/>
          <a:ext cx="546100" cy="25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4" name="Equation" r:id="rId5" imgW="545626" imgH="253780" progId="Equation.DSMT4">
                  <p:embed/>
                </p:oleObj>
              </mc:Choice>
              <mc:Fallback>
                <p:oleObj name="Equation" r:id="rId5" imgW="545626" imgH="2537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48815" y="4030345"/>
                        <a:ext cx="546100" cy="25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15" name="Text Box 24"/>
          <p:cNvSpPr txBox="1">
            <a:spLocks noChangeArrowheads="1"/>
          </p:cNvSpPr>
          <p:nvPr/>
        </p:nvSpPr>
        <p:spPr bwMode="auto">
          <a:xfrm>
            <a:off x="6019800" y="5634038"/>
            <a:ext cx="81915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itchFamily="18" charset="0"/>
              </a:rPr>
              <a:t>Rice</a:t>
            </a:r>
            <a:br>
              <a:rPr lang="en-US" altLang="en-US" sz="1200">
                <a:latin typeface="Times New Roman" pitchFamily="18" charset="0"/>
              </a:rPr>
            </a:br>
            <a:r>
              <a:rPr lang="en-US" altLang="en-US" sz="1200">
                <a:latin typeface="Times New Roman" pitchFamily="18" charset="0"/>
              </a:rPr>
              <a:t>(Q</a:t>
            </a:r>
            <a:r>
              <a:rPr lang="en-US" altLang="en-US" sz="1200" baseline="-25000">
                <a:latin typeface="Times New Roman" pitchFamily="18" charset="0"/>
              </a:rPr>
              <a:t>r</a:t>
            </a:r>
            <a:r>
              <a:rPr lang="en-US" altLang="en-US" sz="1200">
                <a:latin typeface="Times New Roman" pitchFamily="18" charset="0"/>
              </a:rPr>
              <a:t>, C</a:t>
            </a:r>
            <a:r>
              <a:rPr lang="en-US" altLang="en-US" sz="1200" baseline="-25000">
                <a:latin typeface="Times New Roman" pitchFamily="18" charset="0"/>
              </a:rPr>
              <a:t>r</a:t>
            </a:r>
            <a:r>
              <a:rPr lang="en-US" altLang="en-US" sz="1200">
                <a:latin typeface="Times New Roman" pitchFamily="18" charset="0"/>
              </a:rPr>
              <a:t>)</a:t>
            </a:r>
            <a:endParaRPr lang="en-US" altLang="en-US" sz="1800"/>
          </a:p>
        </p:txBody>
      </p:sp>
      <p:sp>
        <p:nvSpPr>
          <p:cNvPr id="28" name="Arc 15"/>
          <p:cNvSpPr>
            <a:spLocks/>
          </p:cNvSpPr>
          <p:nvPr/>
        </p:nvSpPr>
        <p:spPr bwMode="auto">
          <a:xfrm rot="779522">
            <a:off x="2264984" y="3394547"/>
            <a:ext cx="3052230" cy="1889862"/>
          </a:xfrm>
          <a:custGeom>
            <a:avLst/>
            <a:gdLst>
              <a:gd name="T0" fmla="*/ 0 w 21600"/>
              <a:gd name="T1" fmla="*/ 0 h 21600"/>
              <a:gd name="T2" fmla="*/ 786 w 21600"/>
              <a:gd name="T3" fmla="*/ 756 h 21600"/>
              <a:gd name="T4" fmla="*/ 0 w 21600"/>
              <a:gd name="T5" fmla="*/ 75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" name="Rectangle 10"/>
          <p:cNvSpPr>
            <a:spLocks noChangeArrowheads="1"/>
          </p:cNvSpPr>
          <p:nvPr/>
        </p:nvSpPr>
        <p:spPr bwMode="auto">
          <a:xfrm>
            <a:off x="2517775" y="4122736"/>
            <a:ext cx="2009775" cy="1500879"/>
          </a:xfrm>
          <a:prstGeom prst="rect">
            <a:avLst/>
          </a:prstGeom>
          <a:noFill/>
          <a:ln w="9525">
            <a:solidFill>
              <a:srgbClr val="00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33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en-US" dirty="0" smtClean="0"/>
              <a:t>Production and Consumption, Drought Year, Without Markets</a:t>
            </a:r>
          </a:p>
        </p:txBody>
      </p:sp>
    </p:spTree>
    <p:extLst>
      <p:ext uri="{BB962C8B-B14F-4D97-AF65-F5344CB8AC3E}">
        <p14:creationId xmlns:p14="http://schemas.microsoft.com/office/powerpoint/2010/main" val="37314213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9"/>
          <p:cNvSpPr txBox="1">
            <a:spLocks noChangeArrowheads="1"/>
          </p:cNvSpPr>
          <p:nvPr/>
        </p:nvSpPr>
        <p:spPr bwMode="auto">
          <a:xfrm>
            <a:off x="1098550" y="1511300"/>
            <a:ext cx="6858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pSp>
        <p:nvGrpSpPr>
          <p:cNvPr id="8196" name="Group 12"/>
          <p:cNvGrpSpPr>
            <a:grpSpLocks/>
          </p:cNvGrpSpPr>
          <p:nvPr/>
        </p:nvGrpSpPr>
        <p:grpSpPr bwMode="auto">
          <a:xfrm>
            <a:off x="2517775" y="2449513"/>
            <a:ext cx="4019550" cy="3154362"/>
            <a:chOff x="940" y="2960"/>
            <a:chExt cx="5040" cy="5040"/>
          </a:xfrm>
        </p:grpSpPr>
        <p:sp>
          <p:nvSpPr>
            <p:cNvPr id="8218" name="Line 13"/>
            <p:cNvSpPr>
              <a:spLocks noChangeShapeType="1"/>
            </p:cNvSpPr>
            <p:nvPr/>
          </p:nvSpPr>
          <p:spPr bwMode="auto">
            <a:xfrm>
              <a:off x="940" y="2960"/>
              <a:ext cx="0" cy="50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19" name="Line 14"/>
            <p:cNvSpPr>
              <a:spLocks noChangeShapeType="1"/>
            </p:cNvSpPr>
            <p:nvPr/>
          </p:nvSpPr>
          <p:spPr bwMode="auto">
            <a:xfrm rot="5400000">
              <a:off x="3460" y="5480"/>
              <a:ext cx="0" cy="50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199" name="Text Box 17"/>
          <p:cNvSpPr txBox="1">
            <a:spLocks noChangeArrowheads="1"/>
          </p:cNvSpPr>
          <p:nvPr/>
        </p:nvSpPr>
        <p:spPr bwMode="auto">
          <a:xfrm>
            <a:off x="1668463" y="2268538"/>
            <a:ext cx="94932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itchFamily="18" charset="0"/>
              </a:rPr>
              <a:t>Fish</a:t>
            </a:r>
            <a:br>
              <a:rPr lang="en-US" altLang="en-US" sz="1200">
                <a:latin typeface="Times New Roman" pitchFamily="18" charset="0"/>
              </a:rPr>
            </a:br>
            <a:r>
              <a:rPr lang="en-US" altLang="en-US" sz="1200">
                <a:latin typeface="Times New Roman" pitchFamily="18" charset="0"/>
              </a:rPr>
              <a:t>(Q</a:t>
            </a:r>
            <a:r>
              <a:rPr lang="en-US" altLang="en-US" sz="1200" baseline="-25000">
                <a:latin typeface="Times New Roman" pitchFamily="18" charset="0"/>
              </a:rPr>
              <a:t>f</a:t>
            </a:r>
            <a:r>
              <a:rPr lang="en-US" altLang="en-US" sz="1200">
                <a:latin typeface="Times New Roman" pitchFamily="18" charset="0"/>
              </a:rPr>
              <a:t>,C</a:t>
            </a:r>
            <a:r>
              <a:rPr lang="en-US" altLang="en-US" sz="1200" baseline="-25000">
                <a:latin typeface="Times New Roman" pitchFamily="18" charset="0"/>
              </a:rPr>
              <a:t>f</a:t>
            </a:r>
            <a:r>
              <a:rPr lang="en-US" altLang="en-US" sz="1200">
                <a:latin typeface="Times New Roman" pitchFamily="18" charset="0"/>
              </a:rPr>
              <a:t>)</a:t>
            </a:r>
            <a:endParaRPr lang="en-US" altLang="en-US" sz="1800"/>
          </a:p>
        </p:txBody>
      </p:sp>
      <p:sp>
        <p:nvSpPr>
          <p:cNvPr id="8200" name="Freeform 18"/>
          <p:cNvSpPr>
            <a:spLocks/>
          </p:cNvSpPr>
          <p:nvPr/>
        </p:nvSpPr>
        <p:spPr bwMode="auto">
          <a:xfrm>
            <a:off x="2514916" y="3048000"/>
            <a:ext cx="2622233" cy="2324717"/>
          </a:xfrm>
          <a:custGeom>
            <a:avLst/>
            <a:gdLst>
              <a:gd name="T0" fmla="*/ 0 w 2647"/>
              <a:gd name="T1" fmla="*/ 0 h 1950"/>
              <a:gd name="T2" fmla="*/ 185007 w 2647"/>
              <a:gd name="T3" fmla="*/ 295312 h 1950"/>
              <a:gd name="T4" fmla="*/ 474478 w 2647"/>
              <a:gd name="T5" fmla="*/ 589999 h 1950"/>
              <a:gd name="T6" fmla="*/ 858845 w 2647"/>
              <a:gd name="T7" fmla="*/ 844643 h 1950"/>
              <a:gd name="T8" fmla="*/ 1552620 w 2647"/>
              <a:gd name="T9" fmla="*/ 1132447 h 1950"/>
              <a:gd name="T10" fmla="*/ 2110829 w 2647"/>
              <a:gd name="T11" fmla="*/ 1220040 h 195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647" h="1950">
                <a:moveTo>
                  <a:pt x="0" y="0"/>
                </a:moveTo>
                <a:cubicBezTo>
                  <a:pt x="35" y="79"/>
                  <a:pt x="133" y="315"/>
                  <a:pt x="232" y="472"/>
                </a:cubicBezTo>
                <a:cubicBezTo>
                  <a:pt x="331" y="629"/>
                  <a:pt x="454" y="797"/>
                  <a:pt x="595" y="943"/>
                </a:cubicBezTo>
                <a:cubicBezTo>
                  <a:pt x="736" y="1089"/>
                  <a:pt x="852" y="1206"/>
                  <a:pt x="1077" y="1350"/>
                </a:cubicBezTo>
                <a:cubicBezTo>
                  <a:pt x="1302" y="1494"/>
                  <a:pt x="1685" y="1710"/>
                  <a:pt x="1947" y="1810"/>
                </a:cubicBezTo>
                <a:cubicBezTo>
                  <a:pt x="2209" y="1910"/>
                  <a:pt x="2501" y="1921"/>
                  <a:pt x="2647" y="195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1" name="Text Box 19"/>
          <p:cNvSpPr txBox="1">
            <a:spLocks noChangeArrowheads="1"/>
          </p:cNvSpPr>
          <p:nvPr/>
        </p:nvSpPr>
        <p:spPr bwMode="auto">
          <a:xfrm>
            <a:off x="2400616" y="2802255"/>
            <a:ext cx="45878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200" dirty="0" smtClean="0">
                <a:latin typeface="Times New Roman" pitchFamily="18" charset="0"/>
              </a:rPr>
              <a:t>A’</a:t>
            </a:r>
            <a:endParaRPr lang="en-US" altLang="en-US" sz="1800" dirty="0"/>
          </a:p>
        </p:txBody>
      </p:sp>
      <p:sp>
        <p:nvSpPr>
          <p:cNvPr id="8202" name="Text Box 20"/>
          <p:cNvSpPr txBox="1">
            <a:spLocks noChangeArrowheads="1"/>
          </p:cNvSpPr>
          <p:nvPr/>
        </p:nvSpPr>
        <p:spPr bwMode="auto">
          <a:xfrm>
            <a:off x="2109788" y="3322638"/>
            <a:ext cx="485775" cy="31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8203" name="Text Box 21"/>
          <p:cNvSpPr txBox="1">
            <a:spLocks noChangeArrowheads="1"/>
          </p:cNvSpPr>
          <p:nvPr/>
        </p:nvSpPr>
        <p:spPr bwMode="auto">
          <a:xfrm>
            <a:off x="4111625" y="6161088"/>
            <a:ext cx="1965325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200">
              <a:latin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8206" name="Text Box 27"/>
          <p:cNvSpPr txBox="1">
            <a:spLocks noChangeArrowheads="1"/>
          </p:cNvSpPr>
          <p:nvPr/>
        </p:nvSpPr>
        <p:spPr bwMode="auto">
          <a:xfrm>
            <a:off x="5122545" y="5264147"/>
            <a:ext cx="407987" cy="307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200" dirty="0">
                <a:latin typeface="Times New Roman" pitchFamily="18" charset="0"/>
                <a:sym typeface="Symbol" pitchFamily="18" charset="2"/>
              </a:rPr>
              <a:t></a:t>
            </a:r>
            <a:r>
              <a:rPr lang="en-US" altLang="en-US" sz="1200" baseline="-25000" dirty="0" smtClean="0">
                <a:latin typeface="Times New Roman" pitchFamily="18" charset="0"/>
              </a:rPr>
              <a:t>0</a:t>
            </a:r>
            <a:r>
              <a:rPr lang="en-US" altLang="en-US" sz="1200" dirty="0" smtClean="0">
                <a:latin typeface="Times New Roman" pitchFamily="18" charset="0"/>
              </a:rPr>
              <a:t>’</a:t>
            </a:r>
            <a:endParaRPr lang="en-US" altLang="en-US" sz="1800" dirty="0"/>
          </a:p>
        </p:txBody>
      </p:sp>
      <p:sp>
        <p:nvSpPr>
          <p:cNvPr id="8208" name="Text Box 34"/>
          <p:cNvSpPr txBox="1">
            <a:spLocks noChangeArrowheads="1"/>
          </p:cNvSpPr>
          <p:nvPr/>
        </p:nvSpPr>
        <p:spPr bwMode="auto">
          <a:xfrm>
            <a:off x="5245100" y="5573713"/>
            <a:ext cx="53657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200">
              <a:latin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8209" name="Text Box 35"/>
          <p:cNvSpPr txBox="1">
            <a:spLocks noChangeArrowheads="1"/>
          </p:cNvSpPr>
          <p:nvPr/>
        </p:nvSpPr>
        <p:spPr bwMode="auto">
          <a:xfrm>
            <a:off x="5556250" y="5573713"/>
            <a:ext cx="557213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200">
              <a:latin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8210" name="Text Box 37"/>
          <p:cNvSpPr txBox="1">
            <a:spLocks noChangeArrowheads="1"/>
          </p:cNvSpPr>
          <p:nvPr/>
        </p:nvSpPr>
        <p:spPr bwMode="auto">
          <a:xfrm>
            <a:off x="2109788" y="3906838"/>
            <a:ext cx="48577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aphicFrame>
        <p:nvGraphicFramePr>
          <p:cNvPr id="8214" name="Object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6744689"/>
              </p:ext>
            </p:extLst>
          </p:nvPr>
        </p:nvGraphicFramePr>
        <p:xfrm>
          <a:off x="1854516" y="2921000"/>
          <a:ext cx="546100" cy="25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1" name="Equation" r:id="rId3" imgW="545626" imgH="253780" progId="Equation.DSMT4">
                  <p:embed/>
                </p:oleObj>
              </mc:Choice>
              <mc:Fallback>
                <p:oleObj name="Equation" r:id="rId3" imgW="545626" imgH="2537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4516" y="2921000"/>
                        <a:ext cx="546100" cy="25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15" name="Text Box 24"/>
          <p:cNvSpPr txBox="1">
            <a:spLocks noChangeArrowheads="1"/>
          </p:cNvSpPr>
          <p:nvPr/>
        </p:nvSpPr>
        <p:spPr bwMode="auto">
          <a:xfrm>
            <a:off x="6019800" y="5634038"/>
            <a:ext cx="81915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itchFamily="18" charset="0"/>
              </a:rPr>
              <a:t>Rice</a:t>
            </a:r>
            <a:br>
              <a:rPr lang="en-US" altLang="en-US" sz="1200">
                <a:latin typeface="Times New Roman" pitchFamily="18" charset="0"/>
              </a:rPr>
            </a:br>
            <a:r>
              <a:rPr lang="en-US" altLang="en-US" sz="1200">
                <a:latin typeface="Times New Roman" pitchFamily="18" charset="0"/>
              </a:rPr>
              <a:t>(Q</a:t>
            </a:r>
            <a:r>
              <a:rPr lang="en-US" altLang="en-US" sz="1200" baseline="-25000">
                <a:latin typeface="Times New Roman" pitchFamily="18" charset="0"/>
              </a:rPr>
              <a:t>r</a:t>
            </a:r>
            <a:r>
              <a:rPr lang="en-US" altLang="en-US" sz="1200">
                <a:latin typeface="Times New Roman" pitchFamily="18" charset="0"/>
              </a:rPr>
              <a:t>, C</a:t>
            </a:r>
            <a:r>
              <a:rPr lang="en-US" altLang="en-US" sz="1200" baseline="-25000">
                <a:latin typeface="Times New Roman" pitchFamily="18" charset="0"/>
              </a:rPr>
              <a:t>r</a:t>
            </a:r>
            <a:r>
              <a:rPr lang="en-US" altLang="en-US" sz="1200">
                <a:latin typeface="Times New Roman" pitchFamily="18" charset="0"/>
              </a:rPr>
              <a:t>)</a:t>
            </a:r>
            <a:endParaRPr lang="en-US" altLang="en-US" sz="1800"/>
          </a:p>
        </p:txBody>
      </p:sp>
      <p:sp>
        <p:nvSpPr>
          <p:cNvPr id="23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en-US" dirty="0" smtClean="0"/>
              <a:t>Production and Consumption, Rice Collapse, Without Markets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7493429"/>
              </p:ext>
            </p:extLst>
          </p:nvPr>
        </p:nvGraphicFramePr>
        <p:xfrm>
          <a:off x="2033588" y="5622925"/>
          <a:ext cx="762000" cy="24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2" name="Equation" r:id="rId5" imgW="761760" imgH="241200" progId="Equation.DSMT4">
                  <p:embed/>
                </p:oleObj>
              </mc:Choice>
              <mc:Fallback>
                <p:oleObj name="Equation" r:id="rId5" imgW="761760" imgH="241200" progId="Equation.DSMT4">
                  <p:embed/>
                  <p:pic>
                    <p:nvPicPr>
                      <p:cNvPr id="0" name="Object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3588" y="5622925"/>
                        <a:ext cx="762000" cy="241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5846" name="Picture 6" descr="Refugees are overcome by a cloud of dust in Dadaab, near Kenya's border with..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5802" y="1704022"/>
            <a:ext cx="2716161" cy="178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8" name="Picture 8" descr="A two-year-old gets a bath at a Doctors Without Borders hospital in Kenya where...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2948" y="3585208"/>
            <a:ext cx="2703443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Straight Arrow Connector 23"/>
          <p:cNvCxnSpPr/>
          <p:nvPr/>
        </p:nvCxnSpPr>
        <p:spPr>
          <a:xfrm flipH="1">
            <a:off x="2971800" y="4700267"/>
            <a:ext cx="533401" cy="56388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54924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Conflict within the Household?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Does it make sense to have a household utility function?</a:t>
            </a:r>
          </a:p>
          <a:p>
            <a:pPr lvl="1"/>
            <a:r>
              <a:rPr lang="en-US" dirty="0" smtClean="0"/>
              <a:t>Or is the household a collection of individuals each with his/her own preferences and resources?</a:t>
            </a:r>
          </a:p>
          <a:p>
            <a:pPr lvl="1"/>
            <a:r>
              <a:rPr lang="en-US" dirty="0" smtClean="0"/>
              <a:t>Are the interests of different household members compatible?</a:t>
            </a:r>
          </a:p>
          <a:p>
            <a:pPr lvl="1"/>
            <a:r>
              <a:rPr lang="en-US" dirty="0" smtClean="0"/>
              <a:t>In a cash transfer program, does it matter whom you hand the money to?</a:t>
            </a:r>
          </a:p>
        </p:txBody>
      </p:sp>
    </p:spTree>
    <p:extLst>
      <p:ext uri="{BB962C8B-B14F-4D97-AF65-F5344CB8AC3E}">
        <p14:creationId xmlns:p14="http://schemas.microsoft.com/office/powerpoint/2010/main" val="1614479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Nash-bargained Households</a:t>
            </a:r>
            <a:br>
              <a:rPr lang="en-US" dirty="0" smtClean="0"/>
            </a:br>
            <a:r>
              <a:rPr lang="en-US" sz="3200" dirty="0" smtClean="0"/>
              <a:t>(John Nash, as in </a:t>
            </a:r>
            <a:r>
              <a:rPr lang="en-US" sz="3200" i="1" dirty="0" smtClean="0"/>
              <a:t>The Beautiful Mind</a:t>
            </a:r>
            <a:r>
              <a:rPr lang="en-US" sz="3200" dirty="0" smtClean="0"/>
              <a:t>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Consider two people, persons m and f</a:t>
            </a:r>
          </a:p>
          <a:p>
            <a:r>
              <a:rPr lang="en-US" dirty="0" smtClean="0"/>
              <a:t>Let: </a:t>
            </a:r>
          </a:p>
          <a:p>
            <a:pPr lvl="1"/>
            <a:r>
              <a:rPr lang="en-US" b="1" i="1" dirty="0" err="1" smtClean="0"/>
              <a:t>v</a:t>
            </a:r>
            <a:r>
              <a:rPr lang="en-US" b="1" i="1" baseline="-25000" dirty="0" err="1" smtClean="0"/>
              <a:t>m</a:t>
            </a:r>
            <a:r>
              <a:rPr lang="en-US" dirty="0" smtClean="0"/>
              <a:t> </a:t>
            </a:r>
            <a:r>
              <a:rPr lang="en-US" dirty="0"/>
              <a:t>be </a:t>
            </a:r>
            <a:r>
              <a:rPr lang="en-US" i="1" dirty="0"/>
              <a:t>m</a:t>
            </a:r>
            <a:r>
              <a:rPr lang="en-US" dirty="0"/>
              <a:t>’s utility or welfare if they do not form a household, and let </a:t>
            </a:r>
            <a:r>
              <a:rPr lang="en-US" b="1" i="1" dirty="0" err="1"/>
              <a:t>v</a:t>
            </a:r>
            <a:r>
              <a:rPr lang="en-US" b="1" i="1" baseline="-25000" dirty="0" err="1"/>
              <a:t>f</a:t>
            </a:r>
            <a:r>
              <a:rPr lang="en-US" dirty="0"/>
              <a:t> be person </a:t>
            </a:r>
            <a:r>
              <a:rPr lang="en-US" i="1" dirty="0"/>
              <a:t>f</a:t>
            </a:r>
            <a:r>
              <a:rPr lang="en-US" dirty="0"/>
              <a:t>’s.  </a:t>
            </a:r>
            <a:endParaRPr lang="en-US" dirty="0" smtClean="0"/>
          </a:p>
          <a:p>
            <a:pPr lvl="1"/>
            <a:r>
              <a:rPr lang="en-US" dirty="0" smtClean="0"/>
              <a:t>If </a:t>
            </a:r>
            <a:r>
              <a:rPr lang="en-US" dirty="0"/>
              <a:t>they form a household, they’ll combine their income and spend it on things either or both care about.  </a:t>
            </a:r>
            <a:endParaRPr lang="en-US" dirty="0" smtClean="0"/>
          </a:p>
          <a:p>
            <a:pPr lvl="2"/>
            <a:r>
              <a:rPr lang="en-US" dirty="0" smtClean="0"/>
              <a:t>Person </a:t>
            </a:r>
            <a:r>
              <a:rPr lang="en-US" i="1" dirty="0"/>
              <a:t>m</a:t>
            </a:r>
            <a:r>
              <a:rPr lang="en-US" dirty="0"/>
              <a:t>’s welfare will be </a:t>
            </a:r>
            <a:r>
              <a:rPr lang="en-US" b="1" i="1" dirty="0"/>
              <a:t>U</a:t>
            </a:r>
            <a:r>
              <a:rPr lang="en-US" b="1" i="1" baseline="-25000" dirty="0"/>
              <a:t>m</a:t>
            </a:r>
            <a:r>
              <a:rPr lang="en-US" dirty="0"/>
              <a:t> and </a:t>
            </a:r>
            <a:r>
              <a:rPr lang="en-US" i="1" dirty="0"/>
              <a:t>f</a:t>
            </a:r>
            <a:r>
              <a:rPr lang="en-US" dirty="0"/>
              <a:t>’s will be </a:t>
            </a:r>
            <a:r>
              <a:rPr lang="en-US" b="1" i="1" dirty="0" err="1" smtClean="0"/>
              <a:t>U</a:t>
            </a:r>
            <a:r>
              <a:rPr lang="en-US" b="1" i="1" baseline="-25000" dirty="0" err="1" smtClean="0"/>
              <a:t>f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3360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Marriage and Threat Points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Neither one will want to </a:t>
            </a:r>
            <a:r>
              <a:rPr lang="en-US" dirty="0" smtClean="0"/>
              <a:t>form a household unless </a:t>
            </a:r>
            <a:r>
              <a:rPr lang="en-US" dirty="0"/>
              <a:t>there’s a positive welfare gain in it</a:t>
            </a:r>
          </a:p>
          <a:p>
            <a:pPr lvl="2"/>
            <a:r>
              <a:rPr lang="en-US" dirty="0"/>
              <a:t>So both </a:t>
            </a:r>
            <a:r>
              <a:rPr lang="en-US" b="1" i="1" dirty="0"/>
              <a:t>U</a:t>
            </a:r>
            <a:r>
              <a:rPr lang="en-US" b="1" i="1" baseline="-25000" dirty="0"/>
              <a:t>m </a:t>
            </a:r>
            <a:r>
              <a:rPr lang="en-US" b="1" dirty="0"/>
              <a:t>-</a:t>
            </a:r>
            <a:r>
              <a:rPr lang="en-US" b="1" i="1" dirty="0"/>
              <a:t> </a:t>
            </a:r>
            <a:r>
              <a:rPr lang="en-US" b="1" i="1" dirty="0" err="1"/>
              <a:t>v</a:t>
            </a:r>
            <a:r>
              <a:rPr lang="en-US" b="1" i="1" baseline="-25000" dirty="0" err="1"/>
              <a:t>m</a:t>
            </a:r>
            <a:r>
              <a:rPr lang="en-US" b="1" i="1" baseline="-25000" dirty="0"/>
              <a:t> </a:t>
            </a:r>
            <a:r>
              <a:rPr lang="en-US" b="1" dirty="0"/>
              <a:t> </a:t>
            </a:r>
            <a:r>
              <a:rPr lang="en-US" dirty="0"/>
              <a:t>and </a:t>
            </a:r>
            <a:r>
              <a:rPr lang="en-US" b="1" i="1" dirty="0" err="1"/>
              <a:t>U</a:t>
            </a:r>
            <a:r>
              <a:rPr lang="en-US" b="1" i="1" baseline="-25000" dirty="0" err="1"/>
              <a:t>f</a:t>
            </a:r>
            <a:r>
              <a:rPr lang="en-US" b="1" i="1" baseline="-25000" dirty="0"/>
              <a:t> </a:t>
            </a:r>
            <a:r>
              <a:rPr lang="en-US" b="1" dirty="0"/>
              <a:t>–</a:t>
            </a:r>
            <a:r>
              <a:rPr lang="en-US" b="1" i="1" dirty="0"/>
              <a:t> </a:t>
            </a:r>
            <a:r>
              <a:rPr lang="en-US" b="1" i="1" dirty="0" err="1"/>
              <a:t>v</a:t>
            </a:r>
            <a:r>
              <a:rPr lang="en-US" b="1" i="1" baseline="-25000" dirty="0" err="1"/>
              <a:t>f</a:t>
            </a:r>
            <a:r>
              <a:rPr lang="en-US" b="1" i="1" baseline="-25000" dirty="0"/>
              <a:t> </a:t>
            </a:r>
            <a:r>
              <a:rPr lang="en-US" b="1" dirty="0"/>
              <a:t> </a:t>
            </a:r>
            <a:r>
              <a:rPr lang="en-US" dirty="0"/>
              <a:t>must be positive</a:t>
            </a:r>
          </a:p>
          <a:p>
            <a:r>
              <a:rPr lang="en-US" dirty="0"/>
              <a:t>Once the household gets </a:t>
            </a:r>
            <a:r>
              <a:rPr lang="en-US" dirty="0" smtClean="0"/>
              <a:t>formed:</a:t>
            </a:r>
          </a:p>
          <a:p>
            <a:pPr lvl="1"/>
            <a:r>
              <a:rPr lang="en-US" dirty="0" smtClean="0"/>
              <a:t>The </a:t>
            </a:r>
            <a:r>
              <a:rPr lang="en-US" dirty="0" err="1" smtClean="0"/>
              <a:t>hh</a:t>
            </a:r>
            <a:r>
              <a:rPr lang="en-US" dirty="0" smtClean="0"/>
              <a:t> utility </a:t>
            </a:r>
            <a:r>
              <a:rPr lang="en-US" dirty="0" err="1" smtClean="0"/>
              <a:t>funciton</a:t>
            </a:r>
            <a:r>
              <a:rPr lang="en-US" dirty="0" smtClean="0"/>
              <a:t> is: </a:t>
            </a:r>
            <a:r>
              <a:rPr lang="en-US" i="1" dirty="0" smtClean="0"/>
              <a:t>U=(</a:t>
            </a:r>
            <a:r>
              <a:rPr lang="en-US" b="1" i="1" dirty="0" smtClean="0"/>
              <a:t>U</a:t>
            </a:r>
            <a:r>
              <a:rPr lang="en-US" b="1" i="1" baseline="-25000" dirty="0" smtClean="0"/>
              <a:t>m </a:t>
            </a:r>
            <a:r>
              <a:rPr lang="en-US" b="1" i="1" dirty="0"/>
              <a:t>- </a:t>
            </a:r>
            <a:r>
              <a:rPr lang="en-US" b="1" i="1" dirty="0" err="1" smtClean="0"/>
              <a:t>v</a:t>
            </a:r>
            <a:r>
              <a:rPr lang="en-US" b="1" i="1" baseline="-25000" dirty="0" err="1" smtClean="0"/>
              <a:t>m</a:t>
            </a:r>
            <a:r>
              <a:rPr lang="en-US" b="1" i="1" dirty="0" smtClean="0"/>
              <a:t>)(</a:t>
            </a:r>
            <a:r>
              <a:rPr lang="en-US" b="1" i="1" dirty="0" err="1" smtClean="0"/>
              <a:t>U</a:t>
            </a:r>
            <a:r>
              <a:rPr lang="en-US" b="1" i="1" baseline="-25000" dirty="0" err="1" smtClean="0"/>
              <a:t>f</a:t>
            </a:r>
            <a:r>
              <a:rPr lang="en-US" b="1" i="1" baseline="-25000" dirty="0" smtClean="0"/>
              <a:t> </a:t>
            </a:r>
            <a:r>
              <a:rPr lang="en-US" b="1" i="1" dirty="0"/>
              <a:t>– </a:t>
            </a:r>
            <a:r>
              <a:rPr lang="en-US" b="1" i="1" dirty="0" err="1"/>
              <a:t>v</a:t>
            </a:r>
            <a:r>
              <a:rPr lang="en-US" b="1" i="1" baseline="-25000" dirty="0" err="1"/>
              <a:t>f</a:t>
            </a:r>
            <a:r>
              <a:rPr lang="en-US" b="1" i="1" baseline="-25000" dirty="0"/>
              <a:t> </a:t>
            </a:r>
            <a:r>
              <a:rPr lang="en-US" b="1" i="1" dirty="0" smtClean="0"/>
              <a:t>)</a:t>
            </a:r>
            <a:endParaRPr lang="en-US" i="1" dirty="0" smtClean="0"/>
          </a:p>
          <a:p>
            <a:pPr lvl="1"/>
            <a:r>
              <a:rPr lang="en-US" dirty="0" smtClean="0"/>
              <a:t> </a:t>
            </a:r>
            <a:r>
              <a:rPr lang="en-US" b="1" i="1" dirty="0" err="1"/>
              <a:t>v</a:t>
            </a:r>
            <a:r>
              <a:rPr lang="en-US" b="1" i="1" baseline="-25000" dirty="0" err="1"/>
              <a:t>m</a:t>
            </a:r>
            <a:r>
              <a:rPr lang="en-US" dirty="0"/>
              <a:t> and </a:t>
            </a:r>
            <a:r>
              <a:rPr lang="en-US" b="1" i="1" dirty="0" err="1"/>
              <a:t>v</a:t>
            </a:r>
            <a:r>
              <a:rPr lang="en-US" b="1" i="1" baseline="-25000" dirty="0" err="1"/>
              <a:t>f</a:t>
            </a:r>
            <a:r>
              <a:rPr lang="en-US" dirty="0"/>
              <a:t>  are “threat </a:t>
            </a:r>
            <a:r>
              <a:rPr lang="en-US" dirty="0" smtClean="0"/>
              <a:t>points”</a:t>
            </a:r>
          </a:p>
          <a:p>
            <a:pPr lvl="2"/>
            <a:r>
              <a:rPr lang="en-US" dirty="0" smtClean="0"/>
              <a:t>The </a:t>
            </a:r>
            <a:r>
              <a:rPr lang="en-US" dirty="0"/>
              <a:t>utilities the two people would have in the “game” of being single. </a:t>
            </a:r>
            <a:endParaRPr lang="en-US" dirty="0" smtClean="0"/>
          </a:p>
          <a:p>
            <a:pPr lvl="2"/>
            <a:r>
              <a:rPr lang="en-US" dirty="0" smtClean="0"/>
              <a:t>The </a:t>
            </a:r>
            <a:r>
              <a:rPr lang="en-US" dirty="0"/>
              <a:t>higher a person’s threat point, the more bargaining power s/he has in the Nash-bargained household.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25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Income and Assets Raise the Threat Point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373563"/>
          </a:xfrm>
        </p:spPr>
        <p:txBody>
          <a:bodyPr/>
          <a:lstStyle/>
          <a:p>
            <a:r>
              <a:rPr lang="en-US" dirty="0" smtClean="0"/>
              <a:t>Who </a:t>
            </a:r>
            <a:r>
              <a:rPr lang="en-US" dirty="0"/>
              <a:t>controls the </a:t>
            </a:r>
            <a:r>
              <a:rPr lang="en-US" dirty="0" smtClean="0"/>
              <a:t>cash significantly explains </a:t>
            </a:r>
            <a:r>
              <a:rPr lang="en-US" dirty="0"/>
              <a:t>household </a:t>
            </a:r>
            <a:r>
              <a:rPr lang="en-US" dirty="0" smtClean="0"/>
              <a:t>expenditures (boxes) </a:t>
            </a:r>
          </a:p>
          <a:p>
            <a:pPr lvl="1"/>
            <a:r>
              <a:rPr lang="en-US" dirty="0" smtClean="0"/>
              <a:t>A </a:t>
            </a:r>
            <a:r>
              <a:rPr lang="en-US" dirty="0"/>
              <a:t>rupee is </a:t>
            </a:r>
            <a:r>
              <a:rPr lang="en-US" dirty="0" smtClean="0"/>
              <a:t>not a rupee</a:t>
            </a:r>
          </a:p>
          <a:p>
            <a:pPr lvl="1"/>
            <a:r>
              <a:rPr lang="en-US" dirty="0" smtClean="0"/>
              <a:t>If you want more spending on nutrition, health, education, give cash to women</a:t>
            </a:r>
          </a:p>
          <a:p>
            <a:pPr lvl="1"/>
            <a:r>
              <a:rPr lang="en-US" dirty="0" smtClean="0"/>
              <a:t>Chris Udry: Female plots get less fertilizer than male plots</a:t>
            </a:r>
          </a:p>
          <a:p>
            <a:pPr lvl="2"/>
            <a:r>
              <a:rPr lang="en-US" dirty="0" smtClean="0"/>
              <a:t>Households could be better off by shifting inputs from male to female plots—but they don’t</a:t>
            </a:r>
          </a:p>
          <a:p>
            <a:pPr marL="457200" lvl="1" indent="0">
              <a:buNone/>
            </a:pPr>
            <a:r>
              <a:rPr lang="en-US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94987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n-US" dirty="0" smtClean="0"/>
              <a:t>Beyond Households</a:t>
            </a:r>
            <a:br>
              <a:rPr lang="en-US" dirty="0" smtClean="0"/>
            </a:br>
            <a:r>
              <a:rPr lang="en-US" sz="1800" u="sng" dirty="0">
                <a:hlinkClick r:id="rId2"/>
              </a:rPr>
              <a:t>http://www.youtube.com/watch?v=j-zczJXSxnw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525963"/>
          </a:xfrm>
        </p:spPr>
        <p:txBody>
          <a:bodyPr/>
          <a:lstStyle/>
          <a:p>
            <a:r>
              <a:rPr lang="en-US" dirty="0" smtClean="0"/>
              <a:t>Linkages among households shape impacts of development projects and other shocks</a:t>
            </a:r>
          </a:p>
          <a:p>
            <a:pPr lvl="1"/>
            <a:r>
              <a:rPr lang="en-US" dirty="0" smtClean="0"/>
              <a:t>Like ripples in a pond</a:t>
            </a:r>
          </a:p>
          <a:p>
            <a:r>
              <a:rPr lang="en-US" dirty="0" smtClean="0"/>
              <a:t>General-equilibrium (GE) effects</a:t>
            </a:r>
          </a:p>
          <a:p>
            <a:r>
              <a:rPr lang="en-US" dirty="0" smtClean="0"/>
              <a:t>Box: subsistence households aren’t isolated from food price shocks!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19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Freeform 2"/>
          <p:cNvSpPr>
            <a:spLocks/>
          </p:cNvSpPr>
          <p:nvPr/>
        </p:nvSpPr>
        <p:spPr bwMode="auto">
          <a:xfrm flipH="1">
            <a:off x="1524000" y="762000"/>
            <a:ext cx="838200" cy="381000"/>
          </a:xfrm>
          <a:custGeom>
            <a:avLst/>
            <a:gdLst>
              <a:gd name="T0" fmla="*/ 0 w 192"/>
              <a:gd name="T1" fmla="*/ 504031202 h 288"/>
              <a:gd name="T2" fmla="*/ 2147483647 w 192"/>
              <a:gd name="T3" fmla="*/ 0 h 288"/>
              <a:gd name="T4" fmla="*/ 0 60000 65536"/>
              <a:gd name="T5" fmla="*/ 0 60000 65536"/>
              <a:gd name="T6" fmla="*/ 0 w 192"/>
              <a:gd name="T7" fmla="*/ 0 h 288"/>
              <a:gd name="T8" fmla="*/ 192 w 192"/>
              <a:gd name="T9" fmla="*/ 288 h 28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FFFF00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8499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62200" y="1143000"/>
            <a:ext cx="1106488" cy="115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99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2590800"/>
            <a:ext cx="1924050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99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90800" y="1600200"/>
            <a:ext cx="563563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998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57600" y="1752600"/>
            <a:ext cx="3952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999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66800" y="1752600"/>
            <a:ext cx="6858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0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52600" y="1905000"/>
            <a:ext cx="5000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5001" name="Text Box 9"/>
          <p:cNvSpPr txBox="1">
            <a:spLocks noChangeArrowheads="1"/>
          </p:cNvSpPr>
          <p:nvPr/>
        </p:nvSpPr>
        <p:spPr bwMode="auto">
          <a:xfrm>
            <a:off x="0" y="0"/>
            <a:ext cx="3124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solidFill>
                  <a:srgbClr val="FFFFFF"/>
                </a:solidFill>
                <a:latin typeface="Times New Roman" pitchFamily="18" charset="0"/>
              </a:rPr>
              <a:t>Policy or Market Change</a:t>
            </a:r>
          </a:p>
        </p:txBody>
      </p:sp>
      <p:pic>
        <p:nvPicPr>
          <p:cNvPr id="85002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8600" y="4191000"/>
            <a:ext cx="11064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3" name="Picture 1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29200" y="3657600"/>
            <a:ext cx="771525" cy="173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4" name="Pictur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7200" y="4724400"/>
            <a:ext cx="5651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5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5334000"/>
            <a:ext cx="1023938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6" name="Picture 1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38800" y="4648200"/>
            <a:ext cx="6858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7" name="Picture 1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0" y="5943600"/>
            <a:ext cx="3952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8" name="Picture 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5029200"/>
            <a:ext cx="447675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9" name="Picture 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72163" y="744538"/>
            <a:ext cx="1103312" cy="115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10" name="Picture 1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32513" y="1260475"/>
            <a:ext cx="563562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11" name="Picture 1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00" y="1295400"/>
            <a:ext cx="449263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12" name="Picture 2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53200" y="1752600"/>
            <a:ext cx="449263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13" name="Picture 2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53400" y="1828800"/>
            <a:ext cx="6858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14" name="Picture 22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772400" y="304800"/>
            <a:ext cx="762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15" name="Picture 2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39000" y="762000"/>
            <a:ext cx="5000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16" name="Picture 2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3600" y="2286000"/>
            <a:ext cx="3952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7832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Freeform 2"/>
          <p:cNvSpPr>
            <a:spLocks/>
          </p:cNvSpPr>
          <p:nvPr/>
        </p:nvSpPr>
        <p:spPr bwMode="auto">
          <a:xfrm flipH="1">
            <a:off x="1524000" y="762000"/>
            <a:ext cx="838200" cy="381000"/>
          </a:xfrm>
          <a:custGeom>
            <a:avLst/>
            <a:gdLst>
              <a:gd name="T0" fmla="*/ 0 w 192"/>
              <a:gd name="T1" fmla="*/ 504031202 h 288"/>
              <a:gd name="T2" fmla="*/ 2147483647 w 192"/>
              <a:gd name="T3" fmla="*/ 0 h 288"/>
              <a:gd name="T4" fmla="*/ 0 60000 65536"/>
              <a:gd name="T5" fmla="*/ 0 60000 65536"/>
              <a:gd name="T6" fmla="*/ 0 w 192"/>
              <a:gd name="T7" fmla="*/ 0 h 288"/>
              <a:gd name="T8" fmla="*/ 192 w 192"/>
              <a:gd name="T9" fmla="*/ 288 h 28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FFFF00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8601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62200" y="1143000"/>
            <a:ext cx="1106488" cy="115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2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2590800"/>
            <a:ext cx="1924050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2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90800" y="1600200"/>
            <a:ext cx="563563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22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57600" y="1752600"/>
            <a:ext cx="3952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23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66800" y="1752600"/>
            <a:ext cx="6858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24" name="Freeform 8"/>
          <p:cNvSpPr>
            <a:spLocks/>
          </p:cNvSpPr>
          <p:nvPr/>
        </p:nvSpPr>
        <p:spPr bwMode="auto">
          <a:xfrm>
            <a:off x="2514600" y="2286000"/>
            <a:ext cx="1905000" cy="762000"/>
          </a:xfrm>
          <a:custGeom>
            <a:avLst/>
            <a:gdLst>
              <a:gd name="T0" fmla="*/ 2147483647 w 56"/>
              <a:gd name="T1" fmla="*/ 0 h 288"/>
              <a:gd name="T2" fmla="*/ 2147483647 w 56"/>
              <a:gd name="T3" fmla="*/ 1008062403 h 288"/>
              <a:gd name="T4" fmla="*/ 0 w 56"/>
              <a:gd name="T5" fmla="*/ 2016124807 h 288"/>
              <a:gd name="T6" fmla="*/ 0 60000 65536"/>
              <a:gd name="T7" fmla="*/ 0 60000 65536"/>
              <a:gd name="T8" fmla="*/ 0 60000 65536"/>
              <a:gd name="T9" fmla="*/ 0 w 56"/>
              <a:gd name="T10" fmla="*/ 0 h 288"/>
              <a:gd name="T11" fmla="*/ 56 w 56"/>
              <a:gd name="T12" fmla="*/ 288 h 28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6" h="288">
                <a:moveTo>
                  <a:pt x="48" y="0"/>
                </a:moveTo>
                <a:cubicBezTo>
                  <a:pt x="52" y="48"/>
                  <a:pt x="56" y="96"/>
                  <a:pt x="48" y="144"/>
                </a:cubicBezTo>
                <a:cubicBezTo>
                  <a:pt x="40" y="192"/>
                  <a:pt x="8" y="264"/>
                  <a:pt x="0" y="288"/>
                </a:cubicBezTo>
              </a:path>
            </a:pathLst>
          </a:custGeom>
          <a:noFill/>
          <a:ln w="9525">
            <a:solidFill>
              <a:srgbClr val="FFFF00"/>
            </a:solidFill>
            <a:round/>
            <a:headEnd type="arrow" w="med" len="med"/>
            <a:tailEnd type="arrow" w="med" len="med"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86025" name="Picture 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52600" y="1905000"/>
            <a:ext cx="5000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26" name="Text Box 10"/>
          <p:cNvSpPr txBox="1">
            <a:spLocks noChangeArrowheads="1"/>
          </p:cNvSpPr>
          <p:nvPr/>
        </p:nvSpPr>
        <p:spPr bwMode="auto">
          <a:xfrm>
            <a:off x="0" y="0"/>
            <a:ext cx="3124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solidFill>
                  <a:srgbClr val="FFFFFF"/>
                </a:solidFill>
                <a:latin typeface="Times New Roman" pitchFamily="18" charset="0"/>
              </a:rPr>
              <a:t>Policy or Market Change</a:t>
            </a:r>
          </a:p>
        </p:txBody>
      </p:sp>
      <p:pic>
        <p:nvPicPr>
          <p:cNvPr id="86027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8600" y="4191000"/>
            <a:ext cx="11064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28" name="Picture 1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29200" y="3657600"/>
            <a:ext cx="771525" cy="173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29" name="Picture 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7200" y="4724400"/>
            <a:ext cx="5651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0" name="Picture 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5334000"/>
            <a:ext cx="1023938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1" name="Picture 1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38800" y="4648200"/>
            <a:ext cx="6858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2" name="Picture 1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0" y="5943600"/>
            <a:ext cx="3952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3" name="Picture 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5029200"/>
            <a:ext cx="447675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4" name="Picture 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72163" y="744538"/>
            <a:ext cx="1103312" cy="115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5" name="Picture 1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32513" y="1260475"/>
            <a:ext cx="563562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6" name="Picture 2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00" y="1295400"/>
            <a:ext cx="449263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7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53200" y="1752600"/>
            <a:ext cx="449263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8" name="Picture 22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53400" y="1828800"/>
            <a:ext cx="6858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9" name="Picture 23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772400" y="304800"/>
            <a:ext cx="762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40" name="Picture 2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39000" y="762000"/>
            <a:ext cx="5000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41" name="Picture 2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3600" y="2286000"/>
            <a:ext cx="3952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42" name="Text Box 26"/>
          <p:cNvSpPr txBox="1">
            <a:spLocks noChangeArrowheads="1"/>
          </p:cNvSpPr>
          <p:nvPr/>
        </p:nvSpPr>
        <p:spPr bwMode="auto">
          <a:xfrm>
            <a:off x="2520950" y="3171825"/>
            <a:ext cx="1981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chemeClr val="bg1"/>
                </a:solidFill>
                <a:latin typeface="Times New Roman" pitchFamily="18" charset="0"/>
              </a:rPr>
              <a:t>They adjust…</a:t>
            </a:r>
          </a:p>
        </p:txBody>
      </p:sp>
    </p:spTree>
    <p:extLst>
      <p:ext uri="{BB962C8B-B14F-4D97-AF65-F5344CB8AC3E}">
        <p14:creationId xmlns:p14="http://schemas.microsoft.com/office/powerpoint/2010/main" val="378994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Freeform 2"/>
          <p:cNvSpPr>
            <a:spLocks/>
          </p:cNvSpPr>
          <p:nvPr/>
        </p:nvSpPr>
        <p:spPr bwMode="auto">
          <a:xfrm flipH="1">
            <a:off x="1524000" y="762000"/>
            <a:ext cx="838200" cy="381000"/>
          </a:xfrm>
          <a:custGeom>
            <a:avLst/>
            <a:gdLst>
              <a:gd name="T0" fmla="*/ 0 w 192"/>
              <a:gd name="T1" fmla="*/ 504031202 h 288"/>
              <a:gd name="T2" fmla="*/ 2147483647 w 192"/>
              <a:gd name="T3" fmla="*/ 0 h 288"/>
              <a:gd name="T4" fmla="*/ 0 60000 65536"/>
              <a:gd name="T5" fmla="*/ 0 60000 65536"/>
              <a:gd name="T6" fmla="*/ 0 w 192"/>
              <a:gd name="T7" fmla="*/ 0 h 288"/>
              <a:gd name="T8" fmla="*/ 192 w 192"/>
              <a:gd name="T9" fmla="*/ 288 h 28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FFFF00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87043" name="Group 3"/>
          <p:cNvGrpSpPr>
            <a:grpSpLocks/>
          </p:cNvGrpSpPr>
          <p:nvPr/>
        </p:nvGrpSpPr>
        <p:grpSpPr bwMode="auto">
          <a:xfrm>
            <a:off x="838200" y="1143000"/>
            <a:ext cx="3581400" cy="2101850"/>
            <a:chOff x="528" y="720"/>
            <a:chExt cx="2256" cy="1324"/>
          </a:xfrm>
        </p:grpSpPr>
        <p:pic>
          <p:nvPicPr>
            <p:cNvPr id="87064" name="Picture 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488" y="720"/>
              <a:ext cx="697" cy="7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7065" name="Picture 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28" y="1632"/>
              <a:ext cx="1212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7066" name="Picture 6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632" y="1008"/>
              <a:ext cx="355" cy="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7067" name="Picture 7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304" y="1104"/>
              <a:ext cx="249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7068" name="Picture 8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672" y="1104"/>
              <a:ext cx="432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7069" name="Freeform 9"/>
            <p:cNvSpPr>
              <a:spLocks/>
            </p:cNvSpPr>
            <p:nvPr/>
          </p:nvSpPr>
          <p:spPr bwMode="auto">
            <a:xfrm>
              <a:off x="1584" y="1440"/>
              <a:ext cx="1200" cy="480"/>
            </a:xfrm>
            <a:custGeom>
              <a:avLst/>
              <a:gdLst>
                <a:gd name="T0" fmla="*/ 22050 w 56"/>
                <a:gd name="T1" fmla="*/ 0 h 288"/>
                <a:gd name="T2" fmla="*/ 22050 w 56"/>
                <a:gd name="T3" fmla="*/ 400 h 288"/>
                <a:gd name="T4" fmla="*/ 0 w 56"/>
                <a:gd name="T5" fmla="*/ 800 h 288"/>
                <a:gd name="T6" fmla="*/ 0 60000 65536"/>
                <a:gd name="T7" fmla="*/ 0 60000 65536"/>
                <a:gd name="T8" fmla="*/ 0 60000 65536"/>
                <a:gd name="T9" fmla="*/ 0 w 56"/>
                <a:gd name="T10" fmla="*/ 0 h 288"/>
                <a:gd name="T11" fmla="*/ 56 w 56"/>
                <a:gd name="T12" fmla="*/ 288 h 28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6" h="288">
                  <a:moveTo>
                    <a:pt x="48" y="0"/>
                  </a:moveTo>
                  <a:cubicBezTo>
                    <a:pt x="52" y="48"/>
                    <a:pt x="56" y="96"/>
                    <a:pt x="48" y="144"/>
                  </a:cubicBezTo>
                  <a:cubicBezTo>
                    <a:pt x="40" y="192"/>
                    <a:pt x="8" y="264"/>
                    <a:pt x="0" y="288"/>
                  </a:cubicBezTo>
                </a:path>
              </a:pathLst>
            </a:custGeom>
            <a:noFill/>
            <a:ln w="9525">
              <a:solidFill>
                <a:srgbClr val="FFFF00"/>
              </a:solidFill>
              <a:round/>
              <a:headEnd type="arrow" w="med" len="med"/>
              <a:tailEnd type="arrow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87070" name="Picture 10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1104" y="1200"/>
              <a:ext cx="315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7044" name="Text Box 11"/>
          <p:cNvSpPr txBox="1">
            <a:spLocks noChangeArrowheads="1"/>
          </p:cNvSpPr>
          <p:nvPr/>
        </p:nvSpPr>
        <p:spPr bwMode="auto">
          <a:xfrm>
            <a:off x="0" y="0"/>
            <a:ext cx="3124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solidFill>
                  <a:srgbClr val="FFFFFF"/>
                </a:solidFill>
                <a:latin typeface="Times New Roman" pitchFamily="18" charset="0"/>
              </a:rPr>
              <a:t>Policy or Market Change</a:t>
            </a:r>
          </a:p>
        </p:txBody>
      </p:sp>
      <p:pic>
        <p:nvPicPr>
          <p:cNvPr id="87045" name="Picture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8600" y="4191000"/>
            <a:ext cx="11064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6" name="Picture 1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29200" y="3657600"/>
            <a:ext cx="771525" cy="173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7" name="Picture 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7200" y="4724400"/>
            <a:ext cx="5651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8" name="Picture 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5334000"/>
            <a:ext cx="1023938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9" name="Picture 1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38800" y="4648200"/>
            <a:ext cx="6858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50" name="Picture 1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0" y="5943600"/>
            <a:ext cx="3952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51" name="Picture 1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5029200"/>
            <a:ext cx="447675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52" name="Picture 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72163" y="744538"/>
            <a:ext cx="1103312" cy="115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53" name="Picture 2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32513" y="1260475"/>
            <a:ext cx="563562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54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00" y="1295400"/>
            <a:ext cx="449263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55" name="Picture 2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53200" y="1763713"/>
            <a:ext cx="449263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56" name="Picture 23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53400" y="1828800"/>
            <a:ext cx="6858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57" name="Picture 24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772400" y="304800"/>
            <a:ext cx="762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58" name="Picture 2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39000" y="762000"/>
            <a:ext cx="5000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59" name="Picture 2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3600" y="2286000"/>
            <a:ext cx="3952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60" name="Line 27"/>
          <p:cNvSpPr>
            <a:spLocks noChangeShapeType="1"/>
          </p:cNvSpPr>
          <p:nvPr/>
        </p:nvSpPr>
        <p:spPr bwMode="auto">
          <a:xfrm>
            <a:off x="4267200" y="1600200"/>
            <a:ext cx="1524000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7061" name="Line 28"/>
          <p:cNvSpPr>
            <a:spLocks noChangeShapeType="1"/>
          </p:cNvSpPr>
          <p:nvPr/>
        </p:nvSpPr>
        <p:spPr bwMode="auto">
          <a:xfrm flipH="1" flipV="1">
            <a:off x="2971800" y="304800"/>
            <a:ext cx="0" cy="4572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7062" name="Text Box 29"/>
          <p:cNvSpPr txBox="1">
            <a:spLocks noChangeArrowheads="1"/>
          </p:cNvSpPr>
          <p:nvPr/>
        </p:nvSpPr>
        <p:spPr bwMode="auto">
          <a:xfrm>
            <a:off x="3124200" y="392113"/>
            <a:ext cx="19812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chemeClr val="bg1"/>
                </a:solidFill>
                <a:latin typeface="Times New Roman" pitchFamily="18" charset="0"/>
              </a:rPr>
              <a:t>Farm-nonfarm linkages</a:t>
            </a:r>
          </a:p>
        </p:txBody>
      </p:sp>
      <p:sp>
        <p:nvSpPr>
          <p:cNvPr id="87063" name="Text Box 30"/>
          <p:cNvSpPr txBox="1">
            <a:spLocks noChangeArrowheads="1"/>
          </p:cNvSpPr>
          <p:nvPr/>
        </p:nvSpPr>
        <p:spPr bwMode="auto">
          <a:xfrm>
            <a:off x="4186238" y="1671638"/>
            <a:ext cx="1981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chemeClr val="bg1"/>
                </a:solidFill>
                <a:latin typeface="Times New Roman" pitchFamily="18" charset="0"/>
              </a:rPr>
              <a:t>They affect others…</a:t>
            </a:r>
          </a:p>
        </p:txBody>
      </p:sp>
    </p:spTree>
    <p:extLst>
      <p:ext uri="{BB962C8B-B14F-4D97-AF65-F5344CB8AC3E}">
        <p14:creationId xmlns:p14="http://schemas.microsoft.com/office/powerpoint/2010/main" val="2791500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Freeform 2"/>
          <p:cNvSpPr>
            <a:spLocks/>
          </p:cNvSpPr>
          <p:nvPr/>
        </p:nvSpPr>
        <p:spPr bwMode="auto">
          <a:xfrm flipH="1">
            <a:off x="1524000" y="762000"/>
            <a:ext cx="838200" cy="381000"/>
          </a:xfrm>
          <a:custGeom>
            <a:avLst/>
            <a:gdLst>
              <a:gd name="T0" fmla="*/ 0 w 192"/>
              <a:gd name="T1" fmla="*/ 504031202 h 288"/>
              <a:gd name="T2" fmla="*/ 2147483647 w 192"/>
              <a:gd name="T3" fmla="*/ 0 h 288"/>
              <a:gd name="T4" fmla="*/ 0 60000 65536"/>
              <a:gd name="T5" fmla="*/ 0 60000 65536"/>
              <a:gd name="T6" fmla="*/ 0 w 192"/>
              <a:gd name="T7" fmla="*/ 0 h 288"/>
              <a:gd name="T8" fmla="*/ 192 w 192"/>
              <a:gd name="T9" fmla="*/ 288 h 28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FFFF00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88067" name="Group 3"/>
          <p:cNvGrpSpPr>
            <a:grpSpLocks/>
          </p:cNvGrpSpPr>
          <p:nvPr/>
        </p:nvGrpSpPr>
        <p:grpSpPr bwMode="auto">
          <a:xfrm>
            <a:off x="838200" y="1143000"/>
            <a:ext cx="3581400" cy="2101850"/>
            <a:chOff x="528" y="720"/>
            <a:chExt cx="2256" cy="1324"/>
          </a:xfrm>
        </p:grpSpPr>
        <p:pic>
          <p:nvPicPr>
            <p:cNvPr id="88091" name="Picture 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488" y="720"/>
              <a:ext cx="697" cy="7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92" name="Picture 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28" y="1632"/>
              <a:ext cx="1212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93" name="Picture 6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632" y="1008"/>
              <a:ext cx="355" cy="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94" name="Picture 7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304" y="1104"/>
              <a:ext cx="249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95" name="Picture 8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672" y="1104"/>
              <a:ext cx="432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8096" name="Freeform 9"/>
            <p:cNvSpPr>
              <a:spLocks/>
            </p:cNvSpPr>
            <p:nvPr/>
          </p:nvSpPr>
          <p:spPr bwMode="auto">
            <a:xfrm>
              <a:off x="1584" y="1440"/>
              <a:ext cx="1200" cy="480"/>
            </a:xfrm>
            <a:custGeom>
              <a:avLst/>
              <a:gdLst>
                <a:gd name="T0" fmla="*/ 22050 w 56"/>
                <a:gd name="T1" fmla="*/ 0 h 288"/>
                <a:gd name="T2" fmla="*/ 22050 w 56"/>
                <a:gd name="T3" fmla="*/ 400 h 288"/>
                <a:gd name="T4" fmla="*/ 0 w 56"/>
                <a:gd name="T5" fmla="*/ 800 h 288"/>
                <a:gd name="T6" fmla="*/ 0 60000 65536"/>
                <a:gd name="T7" fmla="*/ 0 60000 65536"/>
                <a:gd name="T8" fmla="*/ 0 60000 65536"/>
                <a:gd name="T9" fmla="*/ 0 w 56"/>
                <a:gd name="T10" fmla="*/ 0 h 288"/>
                <a:gd name="T11" fmla="*/ 56 w 56"/>
                <a:gd name="T12" fmla="*/ 288 h 28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6" h="288">
                  <a:moveTo>
                    <a:pt x="48" y="0"/>
                  </a:moveTo>
                  <a:cubicBezTo>
                    <a:pt x="52" y="48"/>
                    <a:pt x="56" y="96"/>
                    <a:pt x="48" y="144"/>
                  </a:cubicBezTo>
                  <a:cubicBezTo>
                    <a:pt x="40" y="192"/>
                    <a:pt x="8" y="264"/>
                    <a:pt x="0" y="288"/>
                  </a:cubicBezTo>
                </a:path>
              </a:pathLst>
            </a:custGeom>
            <a:noFill/>
            <a:ln w="9525">
              <a:solidFill>
                <a:srgbClr val="FFFF00"/>
              </a:solidFill>
              <a:round/>
              <a:headEnd type="arrow" w="med" len="med"/>
              <a:tailEnd type="arrow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88097" name="Picture 10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1104" y="1200"/>
              <a:ext cx="315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8068" name="Text Box 11"/>
          <p:cNvSpPr txBox="1">
            <a:spLocks noChangeArrowheads="1"/>
          </p:cNvSpPr>
          <p:nvPr/>
        </p:nvSpPr>
        <p:spPr bwMode="auto">
          <a:xfrm>
            <a:off x="0" y="0"/>
            <a:ext cx="3124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solidFill>
                  <a:srgbClr val="FFFFFF"/>
                </a:solidFill>
                <a:latin typeface="Times New Roman" pitchFamily="18" charset="0"/>
              </a:rPr>
              <a:t>Policy or Market Change</a:t>
            </a:r>
          </a:p>
        </p:txBody>
      </p:sp>
      <p:pic>
        <p:nvPicPr>
          <p:cNvPr id="88069" name="Picture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8600" y="4191000"/>
            <a:ext cx="11064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70" name="Picture 1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29200" y="3657600"/>
            <a:ext cx="771525" cy="173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71" name="Picture 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7200" y="4724400"/>
            <a:ext cx="5651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72" name="Picture 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5334000"/>
            <a:ext cx="1023938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73" name="Picture 1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38800" y="4648200"/>
            <a:ext cx="6858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74" name="Picture 1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0" y="5943600"/>
            <a:ext cx="3952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75" name="Picture 1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5029200"/>
            <a:ext cx="447675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8076" name="Group 19"/>
          <p:cNvGrpSpPr>
            <a:grpSpLocks/>
          </p:cNvGrpSpPr>
          <p:nvPr/>
        </p:nvGrpSpPr>
        <p:grpSpPr bwMode="auto">
          <a:xfrm>
            <a:off x="5872163" y="304800"/>
            <a:ext cx="3195637" cy="2805113"/>
            <a:chOff x="3699" y="192"/>
            <a:chExt cx="2013" cy="1767"/>
          </a:xfrm>
        </p:grpSpPr>
        <p:pic>
          <p:nvPicPr>
            <p:cNvPr id="88082" name="Picture 20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699" y="469"/>
              <a:ext cx="695" cy="7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83" name="Picture 2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863" y="794"/>
              <a:ext cx="355" cy="6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84" name="Picture 2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320" y="816"/>
              <a:ext cx="283" cy="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85" name="Picture 2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128" y="1104"/>
              <a:ext cx="283" cy="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86" name="Picture 24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5136" y="1152"/>
              <a:ext cx="432" cy="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87" name="Picture 25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4896" y="192"/>
              <a:ext cx="480" cy="9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88" name="Picture 26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4560" y="480"/>
              <a:ext cx="315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89" name="Picture 27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744" y="1440"/>
              <a:ext cx="249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8090" name="Freeform 28"/>
            <p:cNvSpPr>
              <a:spLocks/>
            </p:cNvSpPr>
            <p:nvPr/>
          </p:nvSpPr>
          <p:spPr bwMode="auto">
            <a:xfrm>
              <a:off x="4032" y="1488"/>
              <a:ext cx="1680" cy="240"/>
            </a:xfrm>
            <a:custGeom>
              <a:avLst/>
              <a:gdLst>
                <a:gd name="T0" fmla="*/ 43200 w 56"/>
                <a:gd name="T1" fmla="*/ 0 h 288"/>
                <a:gd name="T2" fmla="*/ 43200 w 56"/>
                <a:gd name="T3" fmla="*/ 100 h 288"/>
                <a:gd name="T4" fmla="*/ 0 w 56"/>
                <a:gd name="T5" fmla="*/ 200 h 288"/>
                <a:gd name="T6" fmla="*/ 0 60000 65536"/>
                <a:gd name="T7" fmla="*/ 0 60000 65536"/>
                <a:gd name="T8" fmla="*/ 0 60000 65536"/>
                <a:gd name="T9" fmla="*/ 0 w 56"/>
                <a:gd name="T10" fmla="*/ 0 h 288"/>
                <a:gd name="T11" fmla="*/ 56 w 56"/>
                <a:gd name="T12" fmla="*/ 288 h 28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6" h="288">
                  <a:moveTo>
                    <a:pt x="48" y="0"/>
                  </a:moveTo>
                  <a:cubicBezTo>
                    <a:pt x="52" y="48"/>
                    <a:pt x="56" y="96"/>
                    <a:pt x="48" y="144"/>
                  </a:cubicBezTo>
                  <a:cubicBezTo>
                    <a:pt x="40" y="192"/>
                    <a:pt x="8" y="264"/>
                    <a:pt x="0" y="288"/>
                  </a:cubicBezTo>
                </a:path>
              </a:pathLst>
            </a:custGeom>
            <a:noFill/>
            <a:ln w="9525">
              <a:solidFill>
                <a:srgbClr val="FFFF00"/>
              </a:solidFill>
              <a:round/>
              <a:headEnd type="arrow" w="med" len="med"/>
              <a:tailEnd type="arrow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88077" name="Line 29"/>
          <p:cNvSpPr>
            <a:spLocks noChangeShapeType="1"/>
          </p:cNvSpPr>
          <p:nvPr/>
        </p:nvSpPr>
        <p:spPr bwMode="auto">
          <a:xfrm>
            <a:off x="4267200" y="1600200"/>
            <a:ext cx="1524000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8078" name="Line 30"/>
          <p:cNvSpPr>
            <a:spLocks noChangeShapeType="1"/>
          </p:cNvSpPr>
          <p:nvPr/>
        </p:nvSpPr>
        <p:spPr bwMode="auto">
          <a:xfrm flipH="1" flipV="1">
            <a:off x="6400800" y="228600"/>
            <a:ext cx="0" cy="4572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8079" name="Line 31"/>
          <p:cNvSpPr>
            <a:spLocks noChangeShapeType="1"/>
          </p:cNvSpPr>
          <p:nvPr/>
        </p:nvSpPr>
        <p:spPr bwMode="auto">
          <a:xfrm flipH="1" flipV="1">
            <a:off x="2971800" y="304800"/>
            <a:ext cx="0" cy="4572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8080" name="Text Box 34"/>
          <p:cNvSpPr txBox="1">
            <a:spLocks noChangeArrowheads="1"/>
          </p:cNvSpPr>
          <p:nvPr/>
        </p:nvSpPr>
        <p:spPr bwMode="auto">
          <a:xfrm>
            <a:off x="3124200" y="381000"/>
            <a:ext cx="19812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chemeClr val="bg1"/>
                </a:solidFill>
                <a:latin typeface="Times New Roman" pitchFamily="18" charset="0"/>
              </a:rPr>
              <a:t>Farm-nonfarm linkages</a:t>
            </a:r>
          </a:p>
        </p:txBody>
      </p:sp>
      <p:sp>
        <p:nvSpPr>
          <p:cNvPr id="88081" name="Text Box 35"/>
          <p:cNvSpPr txBox="1">
            <a:spLocks noChangeArrowheads="1"/>
          </p:cNvSpPr>
          <p:nvPr/>
        </p:nvSpPr>
        <p:spPr bwMode="auto">
          <a:xfrm>
            <a:off x="6578600" y="2890838"/>
            <a:ext cx="1981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chemeClr val="bg1"/>
                </a:solidFill>
                <a:latin typeface="Times New Roman" pitchFamily="18" charset="0"/>
              </a:rPr>
              <a:t>…who adjust</a:t>
            </a:r>
          </a:p>
        </p:txBody>
      </p:sp>
    </p:spTree>
    <p:extLst>
      <p:ext uri="{BB962C8B-B14F-4D97-AF65-F5344CB8AC3E}">
        <p14:creationId xmlns:p14="http://schemas.microsoft.com/office/powerpoint/2010/main" val="136500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Freeform 2"/>
          <p:cNvSpPr>
            <a:spLocks/>
          </p:cNvSpPr>
          <p:nvPr/>
        </p:nvSpPr>
        <p:spPr bwMode="auto">
          <a:xfrm flipH="1">
            <a:off x="1524000" y="762000"/>
            <a:ext cx="838200" cy="381000"/>
          </a:xfrm>
          <a:custGeom>
            <a:avLst/>
            <a:gdLst>
              <a:gd name="T0" fmla="*/ 0 w 192"/>
              <a:gd name="T1" fmla="*/ 504031202 h 288"/>
              <a:gd name="T2" fmla="*/ 2147483647 w 192"/>
              <a:gd name="T3" fmla="*/ 0 h 288"/>
              <a:gd name="T4" fmla="*/ 0 60000 65536"/>
              <a:gd name="T5" fmla="*/ 0 60000 65536"/>
              <a:gd name="T6" fmla="*/ 0 w 192"/>
              <a:gd name="T7" fmla="*/ 0 h 288"/>
              <a:gd name="T8" fmla="*/ 192 w 192"/>
              <a:gd name="T9" fmla="*/ 288 h 28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FFFF00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89091" name="Group 3"/>
          <p:cNvGrpSpPr>
            <a:grpSpLocks/>
          </p:cNvGrpSpPr>
          <p:nvPr/>
        </p:nvGrpSpPr>
        <p:grpSpPr bwMode="auto">
          <a:xfrm>
            <a:off x="838200" y="1143000"/>
            <a:ext cx="3581400" cy="2101850"/>
            <a:chOff x="528" y="720"/>
            <a:chExt cx="2256" cy="1324"/>
          </a:xfrm>
        </p:grpSpPr>
        <p:pic>
          <p:nvPicPr>
            <p:cNvPr id="89123" name="Picture 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488" y="720"/>
              <a:ext cx="697" cy="7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24" name="Picture 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28" y="1632"/>
              <a:ext cx="1212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25" name="Picture 6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632" y="1008"/>
              <a:ext cx="355" cy="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26" name="Picture 7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304" y="1104"/>
              <a:ext cx="249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27" name="Picture 8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672" y="1104"/>
              <a:ext cx="432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9128" name="Freeform 9"/>
            <p:cNvSpPr>
              <a:spLocks/>
            </p:cNvSpPr>
            <p:nvPr/>
          </p:nvSpPr>
          <p:spPr bwMode="auto">
            <a:xfrm>
              <a:off x="1584" y="1440"/>
              <a:ext cx="1200" cy="480"/>
            </a:xfrm>
            <a:custGeom>
              <a:avLst/>
              <a:gdLst>
                <a:gd name="T0" fmla="*/ 22050 w 56"/>
                <a:gd name="T1" fmla="*/ 0 h 288"/>
                <a:gd name="T2" fmla="*/ 22050 w 56"/>
                <a:gd name="T3" fmla="*/ 400 h 288"/>
                <a:gd name="T4" fmla="*/ 0 w 56"/>
                <a:gd name="T5" fmla="*/ 800 h 288"/>
                <a:gd name="T6" fmla="*/ 0 60000 65536"/>
                <a:gd name="T7" fmla="*/ 0 60000 65536"/>
                <a:gd name="T8" fmla="*/ 0 60000 65536"/>
                <a:gd name="T9" fmla="*/ 0 w 56"/>
                <a:gd name="T10" fmla="*/ 0 h 288"/>
                <a:gd name="T11" fmla="*/ 56 w 56"/>
                <a:gd name="T12" fmla="*/ 288 h 28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6" h="288">
                  <a:moveTo>
                    <a:pt x="48" y="0"/>
                  </a:moveTo>
                  <a:cubicBezTo>
                    <a:pt x="52" y="48"/>
                    <a:pt x="56" y="96"/>
                    <a:pt x="48" y="144"/>
                  </a:cubicBezTo>
                  <a:cubicBezTo>
                    <a:pt x="40" y="192"/>
                    <a:pt x="8" y="264"/>
                    <a:pt x="0" y="288"/>
                  </a:cubicBezTo>
                </a:path>
              </a:pathLst>
            </a:custGeom>
            <a:noFill/>
            <a:ln w="9525">
              <a:solidFill>
                <a:srgbClr val="FFFF00"/>
              </a:solidFill>
              <a:round/>
              <a:headEnd type="arrow" w="med" len="med"/>
              <a:tailEnd type="arrow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89129" name="Picture 10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1104" y="1200"/>
              <a:ext cx="315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9092" name="Text Box 11"/>
          <p:cNvSpPr txBox="1">
            <a:spLocks noChangeArrowheads="1"/>
          </p:cNvSpPr>
          <p:nvPr/>
        </p:nvSpPr>
        <p:spPr bwMode="auto">
          <a:xfrm>
            <a:off x="0" y="0"/>
            <a:ext cx="3124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solidFill>
                  <a:srgbClr val="FFFFFF"/>
                </a:solidFill>
                <a:latin typeface="Times New Roman" pitchFamily="18" charset="0"/>
              </a:rPr>
              <a:t>Policy or Market Change</a:t>
            </a:r>
          </a:p>
        </p:txBody>
      </p:sp>
      <p:grpSp>
        <p:nvGrpSpPr>
          <p:cNvPr id="89093" name="Group 12"/>
          <p:cNvGrpSpPr>
            <a:grpSpLocks/>
          </p:cNvGrpSpPr>
          <p:nvPr/>
        </p:nvGrpSpPr>
        <p:grpSpPr bwMode="auto">
          <a:xfrm>
            <a:off x="3429000" y="3657600"/>
            <a:ext cx="2895600" cy="3109913"/>
            <a:chOff x="2832" y="2160"/>
            <a:chExt cx="1824" cy="1959"/>
          </a:xfrm>
        </p:grpSpPr>
        <p:pic>
          <p:nvPicPr>
            <p:cNvPr id="89115" name="Picture 1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216" y="2496"/>
              <a:ext cx="697" cy="7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16" name="Picture 14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3840" y="2160"/>
              <a:ext cx="486" cy="1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17" name="Picture 1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360" y="2832"/>
              <a:ext cx="356" cy="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18" name="Picture 16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648" y="3216"/>
              <a:ext cx="645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19" name="Picture 17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224" y="2784"/>
              <a:ext cx="432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20" name="Picture 18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072" y="3600"/>
              <a:ext cx="249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9121" name="Freeform 19"/>
            <p:cNvSpPr>
              <a:spLocks/>
            </p:cNvSpPr>
            <p:nvPr/>
          </p:nvSpPr>
          <p:spPr bwMode="auto">
            <a:xfrm>
              <a:off x="3408" y="3408"/>
              <a:ext cx="1200" cy="480"/>
            </a:xfrm>
            <a:custGeom>
              <a:avLst/>
              <a:gdLst>
                <a:gd name="T0" fmla="*/ 22050 w 56"/>
                <a:gd name="T1" fmla="*/ 0 h 288"/>
                <a:gd name="T2" fmla="*/ 22050 w 56"/>
                <a:gd name="T3" fmla="*/ 400 h 288"/>
                <a:gd name="T4" fmla="*/ 0 w 56"/>
                <a:gd name="T5" fmla="*/ 800 h 288"/>
                <a:gd name="T6" fmla="*/ 0 60000 65536"/>
                <a:gd name="T7" fmla="*/ 0 60000 65536"/>
                <a:gd name="T8" fmla="*/ 0 60000 65536"/>
                <a:gd name="T9" fmla="*/ 0 w 56"/>
                <a:gd name="T10" fmla="*/ 0 h 288"/>
                <a:gd name="T11" fmla="*/ 56 w 56"/>
                <a:gd name="T12" fmla="*/ 288 h 28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6" h="288">
                  <a:moveTo>
                    <a:pt x="48" y="0"/>
                  </a:moveTo>
                  <a:cubicBezTo>
                    <a:pt x="52" y="48"/>
                    <a:pt x="56" y="96"/>
                    <a:pt x="48" y="144"/>
                  </a:cubicBezTo>
                  <a:cubicBezTo>
                    <a:pt x="40" y="192"/>
                    <a:pt x="8" y="264"/>
                    <a:pt x="0" y="288"/>
                  </a:cubicBezTo>
                </a:path>
              </a:pathLst>
            </a:custGeom>
            <a:noFill/>
            <a:ln w="9525">
              <a:solidFill>
                <a:srgbClr val="FFFF00"/>
              </a:solidFill>
              <a:round/>
              <a:headEnd type="arrow" w="med" len="med"/>
              <a:tailEnd type="arrow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89122" name="Picture 20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832" y="3024"/>
              <a:ext cx="282" cy="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89094" name="Group 21"/>
          <p:cNvGrpSpPr>
            <a:grpSpLocks/>
          </p:cNvGrpSpPr>
          <p:nvPr/>
        </p:nvGrpSpPr>
        <p:grpSpPr bwMode="auto">
          <a:xfrm>
            <a:off x="5872163" y="304800"/>
            <a:ext cx="3195637" cy="2805113"/>
            <a:chOff x="3699" y="192"/>
            <a:chExt cx="2013" cy="1767"/>
          </a:xfrm>
        </p:grpSpPr>
        <p:pic>
          <p:nvPicPr>
            <p:cNvPr id="89106" name="Picture 2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699" y="469"/>
              <a:ext cx="695" cy="7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07" name="Picture 2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863" y="794"/>
              <a:ext cx="355" cy="6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08" name="Picture 24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320" y="816"/>
              <a:ext cx="283" cy="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09" name="Picture 2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128" y="1104"/>
              <a:ext cx="283" cy="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10" name="Picture 26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5136" y="1152"/>
              <a:ext cx="432" cy="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11" name="Picture 27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4896" y="192"/>
              <a:ext cx="480" cy="9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12" name="Picture 28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4560" y="480"/>
              <a:ext cx="315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13" name="Picture 29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744" y="1440"/>
              <a:ext cx="249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9114" name="Freeform 30"/>
            <p:cNvSpPr>
              <a:spLocks/>
            </p:cNvSpPr>
            <p:nvPr/>
          </p:nvSpPr>
          <p:spPr bwMode="auto">
            <a:xfrm>
              <a:off x="4032" y="1488"/>
              <a:ext cx="1680" cy="240"/>
            </a:xfrm>
            <a:custGeom>
              <a:avLst/>
              <a:gdLst>
                <a:gd name="T0" fmla="*/ 43200 w 56"/>
                <a:gd name="T1" fmla="*/ 0 h 288"/>
                <a:gd name="T2" fmla="*/ 43200 w 56"/>
                <a:gd name="T3" fmla="*/ 100 h 288"/>
                <a:gd name="T4" fmla="*/ 0 w 56"/>
                <a:gd name="T5" fmla="*/ 200 h 288"/>
                <a:gd name="T6" fmla="*/ 0 60000 65536"/>
                <a:gd name="T7" fmla="*/ 0 60000 65536"/>
                <a:gd name="T8" fmla="*/ 0 60000 65536"/>
                <a:gd name="T9" fmla="*/ 0 w 56"/>
                <a:gd name="T10" fmla="*/ 0 h 288"/>
                <a:gd name="T11" fmla="*/ 56 w 56"/>
                <a:gd name="T12" fmla="*/ 288 h 28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6" h="288">
                  <a:moveTo>
                    <a:pt x="48" y="0"/>
                  </a:moveTo>
                  <a:cubicBezTo>
                    <a:pt x="52" y="48"/>
                    <a:pt x="56" y="96"/>
                    <a:pt x="48" y="144"/>
                  </a:cubicBezTo>
                  <a:cubicBezTo>
                    <a:pt x="40" y="192"/>
                    <a:pt x="8" y="264"/>
                    <a:pt x="0" y="288"/>
                  </a:cubicBezTo>
                </a:path>
              </a:pathLst>
            </a:custGeom>
            <a:noFill/>
            <a:ln w="9525">
              <a:solidFill>
                <a:srgbClr val="FFFF00"/>
              </a:solidFill>
              <a:round/>
              <a:headEnd type="arrow" w="med" len="med"/>
              <a:tailEnd type="arrow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89095" name="Line 31"/>
          <p:cNvSpPr>
            <a:spLocks noChangeShapeType="1"/>
          </p:cNvSpPr>
          <p:nvPr/>
        </p:nvSpPr>
        <p:spPr bwMode="auto">
          <a:xfrm>
            <a:off x="4267200" y="1600200"/>
            <a:ext cx="1524000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9096" name="Line 32"/>
          <p:cNvSpPr>
            <a:spLocks noChangeShapeType="1"/>
          </p:cNvSpPr>
          <p:nvPr/>
        </p:nvSpPr>
        <p:spPr bwMode="auto">
          <a:xfrm flipH="1">
            <a:off x="4191000" y="1828800"/>
            <a:ext cx="1600200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9097" name="Line 33"/>
          <p:cNvSpPr>
            <a:spLocks noChangeShapeType="1"/>
          </p:cNvSpPr>
          <p:nvPr/>
        </p:nvSpPr>
        <p:spPr bwMode="auto">
          <a:xfrm>
            <a:off x="2971800" y="3124200"/>
            <a:ext cx="1143000" cy="12954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9098" name="Line 34"/>
          <p:cNvSpPr>
            <a:spLocks noChangeShapeType="1"/>
          </p:cNvSpPr>
          <p:nvPr/>
        </p:nvSpPr>
        <p:spPr bwMode="auto">
          <a:xfrm flipH="1">
            <a:off x="6172200" y="2971800"/>
            <a:ext cx="838200" cy="14478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9099" name="Line 35"/>
          <p:cNvSpPr>
            <a:spLocks noChangeShapeType="1"/>
          </p:cNvSpPr>
          <p:nvPr/>
        </p:nvSpPr>
        <p:spPr bwMode="auto">
          <a:xfrm flipH="1" flipV="1">
            <a:off x="3352800" y="3048000"/>
            <a:ext cx="990600" cy="11430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9100" name="Line 36"/>
          <p:cNvSpPr>
            <a:spLocks noChangeShapeType="1"/>
          </p:cNvSpPr>
          <p:nvPr/>
        </p:nvSpPr>
        <p:spPr bwMode="auto">
          <a:xfrm flipV="1">
            <a:off x="6400800" y="2895600"/>
            <a:ext cx="914400" cy="16002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9101" name="Line 37"/>
          <p:cNvSpPr>
            <a:spLocks noChangeShapeType="1"/>
          </p:cNvSpPr>
          <p:nvPr/>
        </p:nvSpPr>
        <p:spPr bwMode="auto">
          <a:xfrm flipH="1" flipV="1">
            <a:off x="6400800" y="228600"/>
            <a:ext cx="0" cy="4572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9102" name="Line 38"/>
          <p:cNvSpPr>
            <a:spLocks noChangeShapeType="1"/>
          </p:cNvSpPr>
          <p:nvPr/>
        </p:nvSpPr>
        <p:spPr bwMode="auto">
          <a:xfrm flipH="1">
            <a:off x="5257800" y="6324600"/>
            <a:ext cx="0" cy="5334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9103" name="Line 39"/>
          <p:cNvSpPr>
            <a:spLocks noChangeShapeType="1"/>
          </p:cNvSpPr>
          <p:nvPr/>
        </p:nvSpPr>
        <p:spPr bwMode="auto">
          <a:xfrm flipH="1" flipV="1">
            <a:off x="2971800" y="304800"/>
            <a:ext cx="0" cy="4572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9104" name="Text Box 41"/>
          <p:cNvSpPr txBox="1">
            <a:spLocks noChangeArrowheads="1"/>
          </p:cNvSpPr>
          <p:nvPr/>
        </p:nvSpPr>
        <p:spPr bwMode="auto">
          <a:xfrm>
            <a:off x="3124200" y="381000"/>
            <a:ext cx="19812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chemeClr val="bg1"/>
                </a:solidFill>
                <a:latin typeface="Times New Roman" pitchFamily="18" charset="0"/>
              </a:rPr>
              <a:t>Farm-nonfarm linkages</a:t>
            </a:r>
          </a:p>
        </p:txBody>
      </p:sp>
      <p:sp>
        <p:nvSpPr>
          <p:cNvPr id="89105" name="Text Box 42"/>
          <p:cNvSpPr txBox="1">
            <a:spLocks noChangeArrowheads="1"/>
          </p:cNvSpPr>
          <p:nvPr/>
        </p:nvSpPr>
        <p:spPr bwMode="auto">
          <a:xfrm>
            <a:off x="6800850" y="4437063"/>
            <a:ext cx="21923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chemeClr val="bg1"/>
                </a:solidFill>
                <a:latin typeface="Times New Roman" pitchFamily="18" charset="0"/>
              </a:rPr>
              <a:t>…and affect still others</a:t>
            </a:r>
          </a:p>
        </p:txBody>
      </p:sp>
    </p:spTree>
    <p:extLst>
      <p:ext uri="{BB962C8B-B14F-4D97-AF65-F5344CB8AC3E}">
        <p14:creationId xmlns:p14="http://schemas.microsoft.com/office/powerpoint/2010/main" val="4117940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Subsistence Response to Market Shocks (Box)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743200" y="4114800"/>
            <a:ext cx="0" cy="137160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" y="1816100"/>
            <a:ext cx="7980363" cy="414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7172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Subsistence Response to Market Shocks (Box)</a:t>
            </a:r>
            <a:endParaRPr lang="en-US" dirty="0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" y="1816100"/>
            <a:ext cx="7980363" cy="414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2514600" y="2667000"/>
            <a:ext cx="0" cy="281940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H="1">
            <a:off x="5105400" y="3505200"/>
            <a:ext cx="533400" cy="38100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2514600" y="5181600"/>
            <a:ext cx="266700" cy="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3169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2442</TotalTime>
  <Words>1414</Words>
  <Application>Microsoft Office PowerPoint</Application>
  <PresentationFormat>On-screen Show (4:3)</PresentationFormat>
  <Paragraphs>218</Paragraphs>
  <Slides>43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5" baseType="lpstr">
      <vt:lpstr>Default Design</vt:lpstr>
      <vt:lpstr>Equation</vt:lpstr>
      <vt:lpstr>Chapter 7 Agriculture</vt:lpstr>
      <vt:lpstr>Is Agriculture a Good Investment?</vt:lpstr>
      <vt:lpstr>Countries Where Agriculture Does Not Grow Quickly Do Not Grow Quickly... </vt:lpstr>
      <vt:lpstr>Ag and Non-ag Growth</vt:lpstr>
      <vt:lpstr>Agriculture’s Contributions </vt:lpstr>
      <vt:lpstr>Three Kinds of Policies that Have Hurt Agriculture</vt:lpstr>
      <vt:lpstr>Technology Matters! (Traditional agriculture’s inelastic supply response)</vt:lpstr>
      <vt:lpstr>Technological Change Can Shift Out, Flatten the S Curve</vt:lpstr>
      <vt:lpstr>Increasing the Supply Response</vt:lpstr>
      <vt:lpstr>Why Agriculture Is Different</vt:lpstr>
      <vt:lpstr>The Agricultural Household Model</vt:lpstr>
      <vt:lpstr>It’s a Household, So Start with Consumer Theory</vt:lpstr>
      <vt:lpstr>What Happens When the Price of Food Goes Up?</vt:lpstr>
      <vt:lpstr>But the Farm Household is a Producer, too!</vt:lpstr>
      <vt:lpstr>The Profit Effect Shifts the Budget Constraint Outward</vt:lpstr>
      <vt:lpstr>Is the Agricultural Household Better Off When Food Prices Rise?</vt:lpstr>
      <vt:lpstr>The Big Lessons from Agricultural Household Models</vt:lpstr>
      <vt:lpstr>How Do We Know Whether Higher Food Prices Help Rural Households?</vt:lpstr>
      <vt:lpstr>Measuring Welfare Effects: The Net Benefit Ratio (NBR)</vt:lpstr>
      <vt:lpstr>Everything Depends on the Supply Response</vt:lpstr>
      <vt:lpstr>How Constraints can “Kink” the Supply Curve</vt:lpstr>
      <vt:lpstr>The Subsistence Household</vt:lpstr>
      <vt:lpstr>Most Staple Producers in Eastern and Southern Africa Aren’t in the Market</vt:lpstr>
      <vt:lpstr>…Gains from Trade</vt:lpstr>
      <vt:lpstr>Food Security vs. Self-sufficiency</vt:lpstr>
      <vt:lpstr>Production and Consumption, Normal Year, With Markets</vt:lpstr>
      <vt:lpstr>PowerPoint Presentation</vt:lpstr>
      <vt:lpstr>PowerPoint Presentation</vt:lpstr>
      <vt:lpstr>Production and Consumption, Normal Year, Without Markets</vt:lpstr>
      <vt:lpstr>Production and Consumption, Drought Year, Without Markets</vt:lpstr>
      <vt:lpstr>Production and Consumption, Rice Collapse, Without Markets</vt:lpstr>
      <vt:lpstr>Conflict within the Household?</vt:lpstr>
      <vt:lpstr>Nash-bargained Households (John Nash, as in The Beautiful Mind)</vt:lpstr>
      <vt:lpstr>Marriage and Threat Points</vt:lpstr>
      <vt:lpstr>Income and Assets Raise the Threat Point</vt:lpstr>
      <vt:lpstr>Beyond Households http://www.youtube.com/watch?v=j-zczJXSxnw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Subsistence Response to Market Shocks (Box)</vt:lpstr>
      <vt:lpstr>Subsistence Response to Market Shocks (Box)</vt:lpstr>
    </vt:vector>
  </TitlesOfParts>
  <Company>Department of Agricultural and Resource Economics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Supply, Demand and Agricultural Household Models</dc:title>
  <dc:creator>JE Taylor</dc:creator>
  <cp:lastModifiedBy>J. Edward Taylor</cp:lastModifiedBy>
  <cp:revision>74</cp:revision>
  <dcterms:created xsi:type="dcterms:W3CDTF">2010-02-02T20:32:58Z</dcterms:created>
  <dcterms:modified xsi:type="dcterms:W3CDTF">2014-02-28T21:52:29Z</dcterms:modified>
</cp:coreProperties>
</file>